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7" r:id="rId2"/>
    <p:sldId id="308" r:id="rId3"/>
    <p:sldId id="305" r:id="rId4"/>
    <p:sldId id="309" r:id="rId5"/>
    <p:sldId id="310" r:id="rId6"/>
    <p:sldId id="314" r:id="rId7"/>
    <p:sldId id="311" r:id="rId8"/>
    <p:sldId id="312" r:id="rId9"/>
    <p:sldId id="313" r:id="rId10"/>
    <p:sldId id="315" r:id="rId11"/>
    <p:sldId id="325" r:id="rId12"/>
    <p:sldId id="331" r:id="rId13"/>
    <p:sldId id="332" r:id="rId14"/>
    <p:sldId id="327" r:id="rId15"/>
    <p:sldId id="317" r:id="rId16"/>
    <p:sldId id="326" r:id="rId17"/>
    <p:sldId id="318" r:id="rId18"/>
    <p:sldId id="320" r:id="rId19"/>
    <p:sldId id="328" r:id="rId20"/>
    <p:sldId id="333" r:id="rId21"/>
    <p:sldId id="334" r:id="rId22"/>
    <p:sldId id="322" r:id="rId23"/>
    <p:sldId id="338" r:id="rId24"/>
    <p:sldId id="323" r:id="rId25"/>
    <p:sldId id="341" r:id="rId26"/>
    <p:sldId id="356" r:id="rId27"/>
    <p:sldId id="342" r:id="rId28"/>
    <p:sldId id="339" r:id="rId29"/>
    <p:sldId id="340" r:id="rId30"/>
    <p:sldId id="336" r:id="rId31"/>
    <p:sldId id="337" r:id="rId32"/>
    <p:sldId id="344" r:id="rId33"/>
    <p:sldId id="343" r:id="rId34"/>
    <p:sldId id="354" r:id="rId35"/>
    <p:sldId id="345" r:id="rId36"/>
    <p:sldId id="355" r:id="rId37"/>
    <p:sldId id="346" r:id="rId38"/>
    <p:sldId id="357" r:id="rId39"/>
    <p:sldId id="347" r:id="rId40"/>
    <p:sldId id="350" r:id="rId41"/>
    <p:sldId id="373" r:id="rId42"/>
    <p:sldId id="349" r:id="rId43"/>
    <p:sldId id="374" r:id="rId44"/>
    <p:sldId id="352" r:id="rId45"/>
    <p:sldId id="359" r:id="rId46"/>
    <p:sldId id="360" r:id="rId47"/>
    <p:sldId id="375" r:id="rId48"/>
    <p:sldId id="361" r:id="rId49"/>
    <p:sldId id="376" r:id="rId50"/>
    <p:sldId id="28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2" d="100"/>
          <a:sy n="72" d="100"/>
        </p:scale>
        <p:origin x="6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216C5BA-9FE3-4012-9116-CD275AEF0821}" type="datetimeFigureOut">
              <a:rPr lang="en-US" smtClean="0"/>
              <a:t>03-Mar-18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5D116F-6D13-4388-8E43-29CA2C6257F7}" type="slidenum">
              <a:rPr lang="en-US" smtClean="0"/>
              <a:t>‹#›</a:t>
            </a:fld>
            <a:endParaRPr lang="en-US"/>
          </a:p>
        </p:txBody>
      </p:sp>
    </p:spTree>
    <p:extLst>
      <p:ext uri="{BB962C8B-B14F-4D97-AF65-F5344CB8AC3E}">
        <p14:creationId xmlns:p14="http://schemas.microsoft.com/office/powerpoint/2010/main" val="3787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16C5BA-9FE3-4012-9116-CD275AEF0821}" type="datetimeFigureOut">
              <a:rPr lang="en-US" smtClean="0"/>
              <a:t>03-Mar-18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5D116F-6D13-4388-8E43-29CA2C6257F7}" type="slidenum">
              <a:rPr lang="en-US" smtClean="0"/>
              <a:t>‹#›</a:t>
            </a:fld>
            <a:endParaRPr lang="en-US"/>
          </a:p>
        </p:txBody>
      </p:sp>
    </p:spTree>
    <p:extLst>
      <p:ext uri="{BB962C8B-B14F-4D97-AF65-F5344CB8AC3E}">
        <p14:creationId xmlns:p14="http://schemas.microsoft.com/office/powerpoint/2010/main" val="3326326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16C5BA-9FE3-4012-9116-CD275AEF0821}" type="datetimeFigureOut">
              <a:rPr lang="en-US" smtClean="0"/>
              <a:t>03-Mar-18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5D116F-6D13-4388-8E43-29CA2C6257F7}" type="slidenum">
              <a:rPr lang="en-US" smtClean="0"/>
              <a:t>‹#›</a:t>
            </a:fld>
            <a:endParaRPr lang="en-US"/>
          </a:p>
        </p:txBody>
      </p:sp>
    </p:spTree>
    <p:extLst>
      <p:ext uri="{BB962C8B-B14F-4D97-AF65-F5344CB8AC3E}">
        <p14:creationId xmlns:p14="http://schemas.microsoft.com/office/powerpoint/2010/main" val="3101339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16C5BA-9FE3-4012-9116-CD275AEF0821}" type="datetimeFigureOut">
              <a:rPr lang="en-US" smtClean="0"/>
              <a:t>03-Mar-18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5D116F-6D13-4388-8E43-29CA2C6257F7}" type="slidenum">
              <a:rPr lang="en-US" smtClean="0"/>
              <a:t>‹#›</a:t>
            </a:fld>
            <a:endParaRPr lang="en-US"/>
          </a:p>
        </p:txBody>
      </p:sp>
    </p:spTree>
    <p:extLst>
      <p:ext uri="{BB962C8B-B14F-4D97-AF65-F5344CB8AC3E}">
        <p14:creationId xmlns:p14="http://schemas.microsoft.com/office/powerpoint/2010/main" val="3448669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216C5BA-9FE3-4012-9116-CD275AEF0821}" type="datetimeFigureOut">
              <a:rPr lang="en-US" smtClean="0"/>
              <a:t>03-Mar-18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5D116F-6D13-4388-8E43-29CA2C6257F7}" type="slidenum">
              <a:rPr lang="en-US" smtClean="0"/>
              <a:t>‹#›</a:t>
            </a:fld>
            <a:endParaRPr lang="en-US"/>
          </a:p>
        </p:txBody>
      </p:sp>
    </p:spTree>
    <p:extLst>
      <p:ext uri="{BB962C8B-B14F-4D97-AF65-F5344CB8AC3E}">
        <p14:creationId xmlns:p14="http://schemas.microsoft.com/office/powerpoint/2010/main" val="3234645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16C5BA-9FE3-4012-9116-CD275AEF0821}" type="datetimeFigureOut">
              <a:rPr lang="en-US" smtClean="0"/>
              <a:t>03-Mar-18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5D116F-6D13-4388-8E43-29CA2C6257F7}" type="slidenum">
              <a:rPr lang="en-US" smtClean="0"/>
              <a:t>‹#›</a:t>
            </a:fld>
            <a:endParaRPr lang="en-US"/>
          </a:p>
        </p:txBody>
      </p:sp>
    </p:spTree>
    <p:extLst>
      <p:ext uri="{BB962C8B-B14F-4D97-AF65-F5344CB8AC3E}">
        <p14:creationId xmlns:p14="http://schemas.microsoft.com/office/powerpoint/2010/main" val="3582233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16C5BA-9FE3-4012-9116-CD275AEF0821}" type="datetimeFigureOut">
              <a:rPr lang="en-US" smtClean="0"/>
              <a:t>03-Mar-18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5D116F-6D13-4388-8E43-29CA2C6257F7}" type="slidenum">
              <a:rPr lang="en-US" smtClean="0"/>
              <a:t>‹#›</a:t>
            </a:fld>
            <a:endParaRPr lang="en-US"/>
          </a:p>
        </p:txBody>
      </p:sp>
    </p:spTree>
    <p:extLst>
      <p:ext uri="{BB962C8B-B14F-4D97-AF65-F5344CB8AC3E}">
        <p14:creationId xmlns:p14="http://schemas.microsoft.com/office/powerpoint/2010/main" val="3106336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16C5BA-9FE3-4012-9116-CD275AEF0821}" type="datetimeFigureOut">
              <a:rPr lang="en-US" smtClean="0"/>
              <a:t>03-Mar-18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5D116F-6D13-4388-8E43-29CA2C6257F7}" type="slidenum">
              <a:rPr lang="en-US" smtClean="0"/>
              <a:t>‹#›</a:t>
            </a:fld>
            <a:endParaRPr lang="en-US"/>
          </a:p>
        </p:txBody>
      </p:sp>
    </p:spTree>
    <p:extLst>
      <p:ext uri="{BB962C8B-B14F-4D97-AF65-F5344CB8AC3E}">
        <p14:creationId xmlns:p14="http://schemas.microsoft.com/office/powerpoint/2010/main" val="204956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16C5BA-9FE3-4012-9116-CD275AEF0821}" type="datetimeFigureOut">
              <a:rPr lang="en-US" smtClean="0"/>
              <a:t>03-Mar-18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5D116F-6D13-4388-8E43-29CA2C6257F7}" type="slidenum">
              <a:rPr lang="en-US" smtClean="0"/>
              <a:t>‹#›</a:t>
            </a:fld>
            <a:endParaRPr lang="en-US"/>
          </a:p>
        </p:txBody>
      </p:sp>
    </p:spTree>
    <p:extLst>
      <p:ext uri="{BB962C8B-B14F-4D97-AF65-F5344CB8AC3E}">
        <p14:creationId xmlns:p14="http://schemas.microsoft.com/office/powerpoint/2010/main" val="4102972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16C5BA-9FE3-4012-9116-CD275AEF0821}" type="datetimeFigureOut">
              <a:rPr lang="en-US" smtClean="0"/>
              <a:t>03-Mar-18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5D116F-6D13-4388-8E43-29CA2C6257F7}" type="slidenum">
              <a:rPr lang="en-US" smtClean="0"/>
              <a:t>‹#›</a:t>
            </a:fld>
            <a:endParaRPr lang="en-US"/>
          </a:p>
        </p:txBody>
      </p:sp>
    </p:spTree>
    <p:extLst>
      <p:ext uri="{BB962C8B-B14F-4D97-AF65-F5344CB8AC3E}">
        <p14:creationId xmlns:p14="http://schemas.microsoft.com/office/powerpoint/2010/main" val="2341798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16C5BA-9FE3-4012-9116-CD275AEF0821}" type="datetimeFigureOut">
              <a:rPr lang="en-US" smtClean="0"/>
              <a:t>03-Mar-18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5D116F-6D13-4388-8E43-29CA2C6257F7}" type="slidenum">
              <a:rPr lang="en-US" smtClean="0"/>
              <a:t>‹#›</a:t>
            </a:fld>
            <a:endParaRPr lang="en-US"/>
          </a:p>
        </p:txBody>
      </p:sp>
    </p:spTree>
    <p:extLst>
      <p:ext uri="{BB962C8B-B14F-4D97-AF65-F5344CB8AC3E}">
        <p14:creationId xmlns:p14="http://schemas.microsoft.com/office/powerpoint/2010/main" val="2423360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16C5BA-9FE3-4012-9116-CD275AEF0821}" type="datetimeFigureOut">
              <a:rPr lang="en-US" smtClean="0"/>
              <a:t>03-Mar-18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5D116F-6D13-4388-8E43-29CA2C6257F7}" type="slidenum">
              <a:rPr lang="en-US" smtClean="0"/>
              <a:t>‹#›</a:t>
            </a:fld>
            <a:endParaRPr lang="en-US"/>
          </a:p>
        </p:txBody>
      </p:sp>
    </p:spTree>
    <p:extLst>
      <p:ext uri="{BB962C8B-B14F-4D97-AF65-F5344CB8AC3E}">
        <p14:creationId xmlns:p14="http://schemas.microsoft.com/office/powerpoint/2010/main" val="2813340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evelopers.ascendcorp.com/&#3619;&#3641;&#3657;&#3592;&#3633;&#3585;-firebase-realtime-database-&#3605;&#3633;&#3657;&#3591;&#3649;&#3605;&#3656;-zero-&#3592;&#3609;&#3648;&#3611;&#3655;&#3609;-hero-5d09210e6fd6&#3587;" TargetMode="External"/><Relationship Id="rId2" Type="http://schemas.openxmlformats.org/officeDocument/2006/relationships/hyperlink" Target="https://firebase.google.com/docs" TargetMode="External"/><Relationship Id="rId1" Type="http://schemas.openxmlformats.org/officeDocument/2006/relationships/slideLayout" Target="../slideLayouts/slideLayout6.xml"/><Relationship Id="rId5" Type="http://schemas.openxmlformats.org/officeDocument/2006/relationships/hyperlink" Target="https://appdividend.com/2017/07/22/react-firebase-tutorial/" TargetMode="External"/><Relationship Id="rId4" Type="http://schemas.openxmlformats.org/officeDocument/2006/relationships/hyperlink" Target="https://developers.ascendcorp.com/&#3617;&#3634;&#3607;&#3635;&#3588;&#3623;&#3634;&#3617;&#3648;&#3586;&#3657;&#3634;&#3651;&#3592;&#3585;&#3633;&#3610;-sql-database-&#3649;&#3621;&#3632;-firebase-database-&#3585;&#3633;&#3609;&#3648;&#3606;&#3629;&#3632;-4aed4a19e339"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904" y="0"/>
            <a:ext cx="13132904" cy="6858000"/>
          </a:xfrm>
          <a:prstGeom prst="rect">
            <a:avLst/>
          </a:prstGeom>
        </p:spPr>
      </p:pic>
    </p:spTree>
    <p:extLst>
      <p:ext uri="{BB962C8B-B14F-4D97-AF65-F5344CB8AC3E}">
        <p14:creationId xmlns:p14="http://schemas.microsoft.com/office/powerpoint/2010/main" val="3252907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s://lh3.googleusercontent.com/4qMNaRDIfn-7bdjAr40KJiQYT8YAsBNz09CoAezJ3v0QdytThsrkhb3VzI8neHnYoQBdqEoNfF3FVQcV8Fqhqs-1OoUOZg=s8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32"/>
            <a:ext cx="12192000" cy="68648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00729" y="144192"/>
            <a:ext cx="7126505" cy="707886"/>
          </a:xfrm>
          <a:prstGeom prst="rect">
            <a:avLst/>
          </a:prstGeom>
          <a:noFill/>
        </p:spPr>
        <p:txBody>
          <a:bodyPr wrap="square" rtlCol="0">
            <a:spAutoFit/>
          </a:bodyPr>
          <a:lstStyle/>
          <a:p>
            <a:r>
              <a:rPr lang="en-US" sz="4000" dirty="0">
                <a:solidFill>
                  <a:schemeClr val="tx1">
                    <a:lumMod val="75000"/>
                    <a:lumOff val="25000"/>
                  </a:schemeClr>
                </a:solidFill>
                <a:latin typeface="Bahnschrift" panose="020B0502040204020203" pitchFamily="34" charset="0"/>
              </a:rPr>
              <a:t>Strong user-based security</a:t>
            </a:r>
          </a:p>
        </p:txBody>
      </p:sp>
      <p:sp>
        <p:nvSpPr>
          <p:cNvPr id="5" name="Rectangle 4"/>
          <p:cNvSpPr/>
          <p:nvPr/>
        </p:nvSpPr>
        <p:spPr>
          <a:xfrm>
            <a:off x="7394714" y="5556382"/>
            <a:ext cx="4797286" cy="923330"/>
          </a:xfrm>
          <a:prstGeom prst="rect">
            <a:avLst/>
          </a:prstGeom>
        </p:spPr>
        <p:txBody>
          <a:bodyPr wrap="square">
            <a:spAutoFit/>
          </a:bodyPr>
          <a:lstStyle/>
          <a:p>
            <a:r>
              <a:rPr lang="en-US" dirty="0">
                <a:solidFill>
                  <a:schemeClr val="tx1">
                    <a:lumMod val="85000"/>
                    <a:lumOff val="15000"/>
                  </a:schemeClr>
                </a:solidFill>
                <a:latin typeface="Bahnschrift" panose="020B0502040204020203" pitchFamily="34" charset="0"/>
              </a:rPr>
              <a:t>The </a:t>
            </a:r>
            <a:r>
              <a:rPr lang="en-US" dirty="0" err="1">
                <a:solidFill>
                  <a:schemeClr val="tx1">
                    <a:lumMod val="85000"/>
                    <a:lumOff val="15000"/>
                  </a:schemeClr>
                </a:solidFill>
                <a:latin typeface="Bahnschrift" panose="020B0502040204020203" pitchFamily="34" charset="0"/>
              </a:rPr>
              <a:t>Realtime</a:t>
            </a:r>
            <a:r>
              <a:rPr lang="en-US" dirty="0">
                <a:solidFill>
                  <a:schemeClr val="tx1">
                    <a:lumMod val="85000"/>
                    <a:lumOff val="15000"/>
                  </a:schemeClr>
                </a:solidFill>
                <a:latin typeface="Bahnschrift" panose="020B0502040204020203" pitchFamily="34" charset="0"/>
              </a:rPr>
              <a:t> Database integrates with Firebase Authentication to provide simple and intuitive authentication for developers.</a:t>
            </a:r>
            <a:endParaRPr lang="en-US" sz="2000" dirty="0">
              <a:solidFill>
                <a:schemeClr val="tx1">
                  <a:lumMod val="85000"/>
                  <a:lumOff val="15000"/>
                </a:schemeClr>
              </a:solidFill>
              <a:latin typeface="Bahnschrift" panose="020B0502040204020203" pitchFamily="34" charset="0"/>
            </a:endParaRPr>
          </a:p>
        </p:txBody>
      </p:sp>
    </p:spTree>
    <p:extLst>
      <p:ext uri="{BB962C8B-B14F-4D97-AF65-F5344CB8AC3E}">
        <p14:creationId xmlns:p14="http://schemas.microsoft.com/office/powerpoint/2010/main" val="851268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0729" y="144192"/>
            <a:ext cx="10572071" cy="707886"/>
          </a:xfrm>
          <a:prstGeom prst="rect">
            <a:avLst/>
          </a:prstGeom>
          <a:noFill/>
        </p:spPr>
        <p:txBody>
          <a:bodyPr wrap="square" rtlCol="0">
            <a:spAutoFit/>
          </a:bodyPr>
          <a:lstStyle/>
          <a:p>
            <a:r>
              <a:rPr lang="en-US" sz="4000" dirty="0">
                <a:solidFill>
                  <a:schemeClr val="tx1">
                    <a:lumMod val="75000"/>
                    <a:lumOff val="25000"/>
                  </a:schemeClr>
                </a:solidFill>
                <a:latin typeface="Bahnschrift" panose="020B0502040204020203" pitchFamily="34" charset="0"/>
              </a:rPr>
              <a:t>Configuration Firebase</a:t>
            </a:r>
          </a:p>
        </p:txBody>
      </p:sp>
      <p:pic>
        <p:nvPicPr>
          <p:cNvPr id="4" name="Picture 3"/>
          <p:cNvPicPr>
            <a:picLocks noChangeAspect="1"/>
          </p:cNvPicPr>
          <p:nvPr/>
        </p:nvPicPr>
        <p:blipFill>
          <a:blip r:embed="rId2"/>
          <a:stretch>
            <a:fillRect/>
          </a:stretch>
        </p:blipFill>
        <p:spPr>
          <a:xfrm>
            <a:off x="635652" y="852078"/>
            <a:ext cx="10920696" cy="5440018"/>
          </a:xfrm>
          <a:prstGeom prst="rect">
            <a:avLst/>
          </a:prstGeom>
        </p:spPr>
      </p:pic>
    </p:spTree>
    <p:extLst>
      <p:ext uri="{BB962C8B-B14F-4D97-AF65-F5344CB8AC3E}">
        <p14:creationId xmlns:p14="http://schemas.microsoft.com/office/powerpoint/2010/main" val="1550980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13716000" cy="6858000"/>
          </a:xfrm>
          <a:prstGeom prst="rect">
            <a:avLst/>
          </a:prstGeom>
        </p:spPr>
      </p:pic>
    </p:spTree>
    <p:extLst>
      <p:ext uri="{BB962C8B-B14F-4D97-AF65-F5344CB8AC3E}">
        <p14:creationId xmlns:p14="http://schemas.microsoft.com/office/powerpoint/2010/main" val="3112224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9793" y="1022074"/>
            <a:ext cx="5314950" cy="4495800"/>
          </a:xfrm>
          <a:prstGeom prst="rect">
            <a:avLst/>
          </a:prstGeom>
        </p:spPr>
      </p:pic>
      <p:sp>
        <p:nvSpPr>
          <p:cNvPr id="4" name="TextBox 3"/>
          <p:cNvSpPr txBox="1"/>
          <p:nvPr/>
        </p:nvSpPr>
        <p:spPr>
          <a:xfrm>
            <a:off x="400729" y="144192"/>
            <a:ext cx="11181671" cy="707886"/>
          </a:xfrm>
          <a:prstGeom prst="rect">
            <a:avLst/>
          </a:prstGeom>
          <a:noFill/>
        </p:spPr>
        <p:txBody>
          <a:bodyPr wrap="square" rtlCol="0">
            <a:spAutoFit/>
          </a:bodyPr>
          <a:lstStyle/>
          <a:p>
            <a:r>
              <a:rPr lang="en-US" sz="4000" dirty="0">
                <a:solidFill>
                  <a:schemeClr val="tx1">
                    <a:lumMod val="75000"/>
                    <a:lumOff val="25000"/>
                  </a:schemeClr>
                </a:solidFill>
                <a:latin typeface="Bahnschrift" panose="020B0502040204020203" pitchFamily="34" charset="0"/>
              </a:rPr>
              <a:t>Example Read with React</a:t>
            </a:r>
          </a:p>
        </p:txBody>
      </p:sp>
      <p:sp>
        <p:nvSpPr>
          <p:cNvPr id="7" name="Rectangle 6"/>
          <p:cNvSpPr/>
          <p:nvPr/>
        </p:nvSpPr>
        <p:spPr>
          <a:xfrm>
            <a:off x="4916557" y="1245704"/>
            <a:ext cx="7076660" cy="338554"/>
          </a:xfrm>
          <a:prstGeom prst="rect">
            <a:avLst/>
          </a:prstGeom>
        </p:spPr>
        <p:txBody>
          <a:bodyPr wrap="square">
            <a:spAutoFit/>
          </a:bodyPr>
          <a:lstStyle/>
          <a:p>
            <a:r>
              <a:rPr lang="en-US" sz="1600" dirty="0">
                <a:solidFill>
                  <a:srgbClr val="0000FF"/>
                </a:solidFill>
                <a:latin typeface="Consolas" panose="020B0609020204030204" pitchFamily="49" charset="0"/>
              </a:rPr>
              <a:t>let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dbCon</a:t>
            </a:r>
            <a:r>
              <a:rPr lang="en-US" sz="1600" dirty="0">
                <a:solidFill>
                  <a:srgbClr val="000000"/>
                </a:solidFill>
                <a:latin typeface="Consolas" panose="020B0609020204030204" pitchFamily="49" charset="0"/>
              </a:rPr>
              <a:t> = </a:t>
            </a:r>
            <a:r>
              <a:rPr lang="en-US" sz="1600" dirty="0" err="1">
                <a:solidFill>
                  <a:srgbClr val="0000FF"/>
                </a:solidFill>
                <a:latin typeface="Consolas" panose="020B0609020204030204" pitchFamily="49" charset="0"/>
              </a:rPr>
              <a:t>firebase</a:t>
            </a:r>
            <a:r>
              <a:rPr lang="en-US" sz="1600" dirty="0" err="1">
                <a:solidFill>
                  <a:srgbClr val="000000"/>
                </a:solidFill>
                <a:latin typeface="Consolas" panose="020B0609020204030204" pitchFamily="49" charset="0"/>
              </a:rPr>
              <a:t>.database</a:t>
            </a:r>
            <a:r>
              <a:rPr lang="en-US" sz="1600" dirty="0">
                <a:solidFill>
                  <a:srgbClr val="000000"/>
                </a:solidFill>
                <a:latin typeface="Consolas" panose="020B0609020204030204" pitchFamily="49" charset="0"/>
              </a:rPr>
              <a:t>().ref(</a:t>
            </a:r>
            <a:r>
              <a:rPr lang="en-US" sz="1600" dirty="0">
                <a:solidFill>
                  <a:srgbClr val="A31515"/>
                </a:solidFill>
                <a:latin typeface="Consolas" panose="020B0609020204030204" pitchFamily="49" charset="0"/>
              </a:rPr>
              <a:t>'messages'</a:t>
            </a:r>
            <a:r>
              <a:rPr lang="en-US" sz="1600" dirty="0">
                <a:solidFill>
                  <a:srgbClr val="000000"/>
                </a:solidFill>
                <a:latin typeface="Consolas" panose="020B0609020204030204" pitchFamily="49" charset="0"/>
              </a:rPr>
              <a:t>);</a:t>
            </a:r>
            <a:endParaRPr lang="en-US" sz="1600" dirty="0">
              <a:solidFill>
                <a:srgbClr val="0000FF"/>
              </a:solidFill>
              <a:latin typeface="Consolas" panose="020B0609020204030204" pitchFamily="49" charset="0"/>
            </a:endParaRPr>
          </a:p>
        </p:txBody>
      </p:sp>
      <p:cxnSp>
        <p:nvCxnSpPr>
          <p:cNvPr id="9" name="Straight Connector 8"/>
          <p:cNvCxnSpPr/>
          <p:nvPr/>
        </p:nvCxnSpPr>
        <p:spPr>
          <a:xfrm>
            <a:off x="4253948" y="1245704"/>
            <a:ext cx="0" cy="4850296"/>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477" y="1775175"/>
            <a:ext cx="640080" cy="640080"/>
          </a:xfrm>
          <a:prstGeom prst="rect">
            <a:avLst/>
          </a:prstGeom>
        </p:spPr>
      </p:pic>
      <p:sp>
        <p:nvSpPr>
          <p:cNvPr id="3" name="Rectangle 2"/>
          <p:cNvSpPr/>
          <p:nvPr/>
        </p:nvSpPr>
        <p:spPr>
          <a:xfrm>
            <a:off x="4916557" y="1807888"/>
            <a:ext cx="6096000" cy="923330"/>
          </a:xfrm>
          <a:prstGeom prst="rect">
            <a:avLst/>
          </a:prstGeom>
        </p:spPr>
        <p:txBody>
          <a:bodyPr>
            <a:spAutoFit/>
          </a:bodyPr>
          <a:lstStyle/>
          <a:p>
            <a:r>
              <a:rPr lang="en-US" dirty="0" err="1">
                <a:solidFill>
                  <a:srgbClr val="000000"/>
                </a:solidFill>
                <a:latin typeface="Consolas" panose="020B0609020204030204" pitchFamily="49" charset="0"/>
              </a:rPr>
              <a:t>dbCon.on</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'value'</a:t>
            </a:r>
            <a:r>
              <a:rPr lang="en-US" dirty="0">
                <a:solidFill>
                  <a:srgbClr val="000000"/>
                </a:solidFill>
                <a:latin typeface="Consolas" panose="020B0609020204030204" pitchFamily="49" charset="0"/>
              </a:rPr>
              <a:t>, snapshot </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  console.log</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snapshot.val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271288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6193" y="-33132"/>
            <a:ext cx="13782264" cy="6891132"/>
          </a:xfrm>
        </p:spPr>
      </p:pic>
    </p:spTree>
    <p:extLst>
      <p:ext uri="{BB962C8B-B14F-4D97-AF65-F5344CB8AC3E}">
        <p14:creationId xmlns:p14="http://schemas.microsoft.com/office/powerpoint/2010/main" val="1468604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5809" y="852078"/>
            <a:ext cx="10400382" cy="5360506"/>
          </a:xfrm>
          <a:prstGeom prst="rect">
            <a:avLst/>
          </a:prstGeom>
        </p:spPr>
      </p:pic>
      <p:sp>
        <p:nvSpPr>
          <p:cNvPr id="3" name="TextBox 2"/>
          <p:cNvSpPr txBox="1"/>
          <p:nvPr/>
        </p:nvSpPr>
        <p:spPr>
          <a:xfrm>
            <a:off x="400729" y="144192"/>
            <a:ext cx="10572071" cy="707886"/>
          </a:xfrm>
          <a:prstGeom prst="rect">
            <a:avLst/>
          </a:prstGeom>
          <a:noFill/>
        </p:spPr>
        <p:txBody>
          <a:bodyPr wrap="square" rtlCol="0">
            <a:spAutoFit/>
          </a:bodyPr>
          <a:lstStyle/>
          <a:p>
            <a:r>
              <a:rPr lang="en-US" sz="4000" dirty="0">
                <a:solidFill>
                  <a:schemeClr val="tx1">
                    <a:lumMod val="75000"/>
                    <a:lumOff val="25000"/>
                  </a:schemeClr>
                </a:solidFill>
                <a:latin typeface="Bahnschrift" panose="020B0502040204020203" pitchFamily="34" charset="0"/>
              </a:rPr>
              <a:t>Manual Saving(Add/Insert/Create) Data</a:t>
            </a:r>
          </a:p>
        </p:txBody>
      </p:sp>
    </p:spTree>
    <p:extLst>
      <p:ext uri="{BB962C8B-B14F-4D97-AF65-F5344CB8AC3E}">
        <p14:creationId xmlns:p14="http://schemas.microsoft.com/office/powerpoint/2010/main" val="688644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0729" y="144192"/>
            <a:ext cx="11181671" cy="707886"/>
          </a:xfrm>
          <a:prstGeom prst="rect">
            <a:avLst/>
          </a:prstGeom>
          <a:noFill/>
        </p:spPr>
        <p:txBody>
          <a:bodyPr wrap="square" rtlCol="0">
            <a:spAutoFit/>
          </a:bodyPr>
          <a:lstStyle/>
          <a:p>
            <a:r>
              <a:rPr lang="en-US" sz="4000" dirty="0">
                <a:solidFill>
                  <a:schemeClr val="tx1">
                    <a:lumMod val="75000"/>
                    <a:lumOff val="25000"/>
                  </a:schemeClr>
                </a:solidFill>
                <a:latin typeface="Bahnschrift" panose="020B0502040204020203" pitchFamily="34" charset="0"/>
              </a:rPr>
              <a:t>Way To Saving(Add/Insert/Create) Data [Coding]</a:t>
            </a:r>
          </a:p>
        </p:txBody>
      </p:sp>
      <p:sp>
        <p:nvSpPr>
          <p:cNvPr id="7" name="Rectangle 6"/>
          <p:cNvSpPr/>
          <p:nvPr/>
        </p:nvSpPr>
        <p:spPr>
          <a:xfrm>
            <a:off x="728867" y="1021861"/>
            <a:ext cx="10310193" cy="646331"/>
          </a:xfrm>
          <a:prstGeom prst="rect">
            <a:avLst/>
          </a:prstGeom>
        </p:spPr>
        <p:txBody>
          <a:bodyPr wrap="square">
            <a:spAutoFit/>
          </a:bodyPr>
          <a:lstStyle/>
          <a:p>
            <a:pPr marL="285750" indent="-285750">
              <a:buFont typeface="Arial" panose="020B0604020202020204" pitchFamily="34" charset="0"/>
              <a:buChar char="•"/>
            </a:pPr>
            <a:r>
              <a:rPr lang="en-US" dirty="0">
                <a:latin typeface="Bahnschrift Light" panose="020B0502040204020203" pitchFamily="34" charset="0"/>
              </a:rPr>
              <a:t>This document covers the four methods for writing data to your Firebase </a:t>
            </a:r>
            <a:r>
              <a:rPr lang="en-US" dirty="0" err="1">
                <a:latin typeface="Bahnschrift Light" panose="020B0502040204020203" pitchFamily="34" charset="0"/>
              </a:rPr>
              <a:t>Realtime</a:t>
            </a:r>
            <a:r>
              <a:rPr lang="en-US" dirty="0">
                <a:latin typeface="Bahnschrift Light" panose="020B0502040204020203" pitchFamily="34" charset="0"/>
              </a:rPr>
              <a:t> Database: set, update, push, and transactions support.</a:t>
            </a:r>
            <a:endParaRPr lang="en-US" dirty="0">
              <a:solidFill>
                <a:srgbClr val="212121"/>
              </a:solidFill>
              <a:latin typeface="Bahnschrift Light" panose="020B0502040204020203" pitchFamily="34" charset="0"/>
            </a:endParaRPr>
          </a:p>
        </p:txBody>
      </p:sp>
      <p:pic>
        <p:nvPicPr>
          <p:cNvPr id="9" name="Picture 8"/>
          <p:cNvPicPr>
            <a:picLocks noChangeAspect="1"/>
          </p:cNvPicPr>
          <p:nvPr/>
        </p:nvPicPr>
        <p:blipFill>
          <a:blip r:embed="rId2"/>
          <a:stretch>
            <a:fillRect/>
          </a:stretch>
        </p:blipFill>
        <p:spPr>
          <a:xfrm>
            <a:off x="1060171" y="2829338"/>
            <a:ext cx="8274848" cy="2657062"/>
          </a:xfrm>
          <a:prstGeom prst="rect">
            <a:avLst/>
          </a:prstGeom>
        </p:spPr>
      </p:pic>
      <p:sp>
        <p:nvSpPr>
          <p:cNvPr id="10" name="TextBox 9"/>
          <p:cNvSpPr txBox="1"/>
          <p:nvPr/>
        </p:nvSpPr>
        <p:spPr>
          <a:xfrm>
            <a:off x="728867" y="2013224"/>
            <a:ext cx="11181671" cy="707886"/>
          </a:xfrm>
          <a:prstGeom prst="rect">
            <a:avLst/>
          </a:prstGeom>
          <a:noFill/>
        </p:spPr>
        <p:txBody>
          <a:bodyPr wrap="square" rtlCol="0">
            <a:spAutoFit/>
          </a:bodyPr>
          <a:lstStyle/>
          <a:p>
            <a:r>
              <a:rPr lang="en-US" sz="4000" dirty="0">
                <a:solidFill>
                  <a:schemeClr val="tx1">
                    <a:lumMod val="75000"/>
                    <a:lumOff val="25000"/>
                  </a:schemeClr>
                </a:solidFill>
                <a:latin typeface="Bahnschrift" panose="020B0502040204020203" pitchFamily="34" charset="0"/>
              </a:rPr>
              <a:t>4 Way To Saving</a:t>
            </a:r>
          </a:p>
        </p:txBody>
      </p:sp>
    </p:spTree>
    <p:extLst>
      <p:ext uri="{BB962C8B-B14F-4D97-AF65-F5344CB8AC3E}">
        <p14:creationId xmlns:p14="http://schemas.microsoft.com/office/powerpoint/2010/main" val="3609663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9793" y="1022074"/>
            <a:ext cx="5314950" cy="4495800"/>
          </a:xfrm>
          <a:prstGeom prst="rect">
            <a:avLst/>
          </a:prstGeom>
        </p:spPr>
      </p:pic>
      <p:sp>
        <p:nvSpPr>
          <p:cNvPr id="4" name="TextBox 3"/>
          <p:cNvSpPr txBox="1"/>
          <p:nvPr/>
        </p:nvSpPr>
        <p:spPr>
          <a:xfrm>
            <a:off x="400729" y="144192"/>
            <a:ext cx="11181671" cy="707886"/>
          </a:xfrm>
          <a:prstGeom prst="rect">
            <a:avLst/>
          </a:prstGeom>
          <a:noFill/>
        </p:spPr>
        <p:txBody>
          <a:bodyPr wrap="square" rtlCol="0">
            <a:spAutoFit/>
          </a:bodyPr>
          <a:lstStyle/>
          <a:p>
            <a:r>
              <a:rPr lang="en-US" sz="4000" dirty="0">
                <a:solidFill>
                  <a:schemeClr val="tx1">
                    <a:lumMod val="75000"/>
                    <a:lumOff val="25000"/>
                  </a:schemeClr>
                </a:solidFill>
                <a:latin typeface="Bahnschrift" panose="020B0502040204020203" pitchFamily="34" charset="0"/>
              </a:rPr>
              <a:t>Example</a:t>
            </a:r>
            <a:r>
              <a:rPr lang="th-TH" sz="4000" dirty="0">
                <a:solidFill>
                  <a:schemeClr val="tx1">
                    <a:lumMod val="75000"/>
                    <a:lumOff val="25000"/>
                  </a:schemeClr>
                </a:solidFill>
                <a:latin typeface="Bahnschrift" panose="020B0502040204020203" pitchFamily="34" charset="0"/>
              </a:rPr>
              <a:t> </a:t>
            </a:r>
            <a:r>
              <a:rPr lang="en-US" sz="4000" dirty="0">
                <a:solidFill>
                  <a:schemeClr val="tx1">
                    <a:lumMod val="75000"/>
                    <a:lumOff val="25000"/>
                  </a:schemeClr>
                </a:solidFill>
                <a:latin typeface="Bahnschrift" panose="020B0502040204020203" pitchFamily="34" charset="0"/>
              </a:rPr>
              <a:t>Saving with React</a:t>
            </a:r>
          </a:p>
        </p:txBody>
      </p:sp>
      <p:sp>
        <p:nvSpPr>
          <p:cNvPr id="7" name="Rectangle 6"/>
          <p:cNvSpPr/>
          <p:nvPr/>
        </p:nvSpPr>
        <p:spPr>
          <a:xfrm>
            <a:off x="4916557" y="1245704"/>
            <a:ext cx="7076660" cy="3631763"/>
          </a:xfrm>
          <a:prstGeom prst="rect">
            <a:avLst/>
          </a:prstGeom>
        </p:spPr>
        <p:txBody>
          <a:bodyPr wrap="square">
            <a:spAutoFit/>
          </a:bodyPr>
          <a:lstStyle/>
          <a:p>
            <a:r>
              <a:rPr lang="en-US" sz="1600" dirty="0">
                <a:solidFill>
                  <a:srgbClr val="0000FF"/>
                </a:solidFill>
                <a:latin typeface="Consolas" panose="020B0609020204030204" pitchFamily="49" charset="0"/>
              </a:rPr>
              <a:t>let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dbCon</a:t>
            </a:r>
            <a:r>
              <a:rPr lang="en-US" sz="1600" dirty="0">
                <a:solidFill>
                  <a:srgbClr val="000000"/>
                </a:solidFill>
                <a:latin typeface="Consolas" panose="020B0609020204030204" pitchFamily="49" charset="0"/>
              </a:rPr>
              <a:t> = </a:t>
            </a:r>
            <a:r>
              <a:rPr lang="en-US" sz="1600" dirty="0" err="1">
                <a:solidFill>
                  <a:srgbClr val="0000FF"/>
                </a:solidFill>
                <a:latin typeface="Consolas" panose="020B0609020204030204" pitchFamily="49" charset="0"/>
              </a:rPr>
              <a:t>firebase</a:t>
            </a:r>
            <a:r>
              <a:rPr lang="en-US" sz="1600" dirty="0" err="1">
                <a:solidFill>
                  <a:srgbClr val="000000"/>
                </a:solidFill>
                <a:latin typeface="Consolas" panose="020B0609020204030204" pitchFamily="49" charset="0"/>
              </a:rPr>
              <a:t>.database</a:t>
            </a:r>
            <a:r>
              <a:rPr lang="en-US" sz="1600" dirty="0">
                <a:solidFill>
                  <a:srgbClr val="000000"/>
                </a:solidFill>
                <a:latin typeface="Consolas" panose="020B0609020204030204" pitchFamily="49" charset="0"/>
              </a:rPr>
              <a:t>().ref(</a:t>
            </a:r>
            <a:r>
              <a:rPr lang="en-US" sz="1600" dirty="0">
                <a:solidFill>
                  <a:srgbClr val="A31515"/>
                </a:solidFill>
                <a:latin typeface="Consolas" panose="020B0609020204030204" pitchFamily="49" charset="0"/>
              </a:rPr>
              <a:t>'/messages' + </a:t>
            </a:r>
            <a:r>
              <a:rPr lang="en-US" sz="1600" dirty="0" err="1">
                <a:solidFill>
                  <a:schemeClr val="tx1">
                    <a:lumMod val="75000"/>
                    <a:lumOff val="25000"/>
                  </a:schemeClr>
                </a:solidFill>
                <a:latin typeface="Consolas" panose="020B0609020204030204" pitchFamily="49" charset="0"/>
              </a:rPr>
              <a:t>messageId</a:t>
            </a:r>
            <a:r>
              <a:rPr lang="en-US" sz="1600" dirty="0">
                <a:solidFill>
                  <a:srgbClr val="000000"/>
                </a:solidFill>
                <a:latin typeface="Consolas" panose="020B0609020204030204" pitchFamily="49" charset="0"/>
              </a:rPr>
              <a:t>);</a:t>
            </a:r>
            <a:endParaRPr lang="en-US" sz="1600" dirty="0">
              <a:solidFill>
                <a:srgbClr val="0000FF"/>
              </a:solidFill>
              <a:latin typeface="Consolas" panose="020B0609020204030204" pitchFamily="49" charset="0"/>
            </a:endParaRPr>
          </a:p>
          <a:p>
            <a:r>
              <a:rPr lang="en-US" sz="1600" dirty="0">
                <a:solidFill>
                  <a:srgbClr val="0000FF"/>
                </a:solidFill>
                <a:latin typeface="Consolas" panose="020B0609020204030204" pitchFamily="49" charset="0"/>
              </a:rPr>
              <a:t>let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dbConNormal</a:t>
            </a:r>
            <a:r>
              <a:rPr lang="en-US" sz="1600" dirty="0">
                <a:solidFill>
                  <a:srgbClr val="000000"/>
                </a:solidFill>
                <a:latin typeface="Consolas" panose="020B0609020204030204" pitchFamily="49" charset="0"/>
              </a:rPr>
              <a:t> = </a:t>
            </a:r>
            <a:r>
              <a:rPr lang="en-US" sz="1600" dirty="0" err="1">
                <a:solidFill>
                  <a:srgbClr val="0000FF"/>
                </a:solidFill>
                <a:latin typeface="Consolas" panose="020B0609020204030204" pitchFamily="49" charset="0"/>
              </a:rPr>
              <a:t>firebase</a:t>
            </a:r>
            <a:r>
              <a:rPr lang="en-US" sz="1600" dirty="0" err="1">
                <a:solidFill>
                  <a:srgbClr val="000000"/>
                </a:solidFill>
                <a:latin typeface="Consolas" panose="020B0609020204030204" pitchFamily="49" charset="0"/>
              </a:rPr>
              <a:t>.database</a:t>
            </a:r>
            <a:r>
              <a:rPr lang="en-US" sz="1600" dirty="0">
                <a:solidFill>
                  <a:srgbClr val="000000"/>
                </a:solidFill>
                <a:latin typeface="Consolas" panose="020B0609020204030204" pitchFamily="49" charset="0"/>
              </a:rPr>
              <a:t>().ref(</a:t>
            </a:r>
            <a:r>
              <a:rPr lang="en-US" sz="1600" dirty="0">
                <a:solidFill>
                  <a:srgbClr val="A31515"/>
                </a:solidFill>
                <a:latin typeface="Consolas" panose="020B0609020204030204" pitchFamily="49" charset="0"/>
              </a:rPr>
              <a:t>'/messages'</a:t>
            </a:r>
            <a:r>
              <a:rPr lang="en-US" sz="1600"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dbCon.set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message: xxx</a:t>
            </a:r>
          </a:p>
          <a:p>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dbConNormal.push</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message: xxx</a:t>
            </a:r>
          </a:p>
          <a:p>
            <a:r>
              <a:rPr lang="en-US" dirty="0">
                <a:solidFill>
                  <a:srgbClr val="000000"/>
                </a:solidFill>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obj</a:t>
            </a:r>
            <a:r>
              <a:rPr lang="en-US" dirty="0">
                <a:solidFill>
                  <a:srgbClr val="000000"/>
                </a:solidFill>
                <a:latin typeface="Consolas" panose="020B0609020204030204" pitchFamily="49" charset="0"/>
              </a:rPr>
              <a:t> = {message: xxx};</a:t>
            </a:r>
            <a:endParaRPr lang="en-US" b="0" dirty="0">
              <a:solidFill>
                <a:srgbClr val="000000"/>
              </a:solidFill>
              <a:effectLst/>
              <a:latin typeface="Consolas" panose="020B0609020204030204" pitchFamily="49" charset="0"/>
            </a:endParaRPr>
          </a:p>
          <a:p>
            <a:r>
              <a:rPr lang="en-US" dirty="0" err="1">
                <a:solidFill>
                  <a:srgbClr val="000000"/>
                </a:solidFill>
                <a:latin typeface="Consolas" panose="020B0609020204030204" pitchFamily="49" charset="0"/>
              </a:rPr>
              <a:t>dbConNormal.child</a:t>
            </a:r>
            <a:r>
              <a:rPr lang="en-US" dirty="0">
                <a:solidFill>
                  <a:srgbClr val="000000"/>
                </a:solidFill>
                <a:latin typeface="Consolas" panose="020B0609020204030204" pitchFamily="49" charset="0"/>
              </a:rPr>
              <a:t>(</a:t>
            </a:r>
            <a:r>
              <a:rPr lang="en-US" dirty="0" err="1">
                <a:solidFill>
                  <a:schemeClr val="tx1">
                    <a:lumMod val="75000"/>
                    <a:lumOff val="25000"/>
                  </a:schemeClr>
                </a:solidFill>
                <a:latin typeface="Consolas" panose="020B0609020204030204" pitchFamily="49" charset="0"/>
              </a:rPr>
              <a:t>messageId</a:t>
            </a:r>
            <a:r>
              <a:rPr lang="en-US" dirty="0">
                <a:solidFill>
                  <a:srgbClr val="000000"/>
                </a:solidFill>
                <a:latin typeface="Consolas" panose="020B0609020204030204" pitchFamily="49" charset="0"/>
              </a:rPr>
              <a:t>).update(</a:t>
            </a:r>
            <a:r>
              <a:rPr lang="en-US" dirty="0" err="1">
                <a:solidFill>
                  <a:srgbClr val="000000"/>
                </a:solidFill>
                <a:latin typeface="Consolas" panose="020B0609020204030204" pitchFamily="49" charset="0"/>
              </a:rPr>
              <a:t>obj</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cxnSp>
        <p:nvCxnSpPr>
          <p:cNvPr id="9" name="Straight Connector 8"/>
          <p:cNvCxnSpPr/>
          <p:nvPr/>
        </p:nvCxnSpPr>
        <p:spPr>
          <a:xfrm>
            <a:off x="4253948" y="1245704"/>
            <a:ext cx="0" cy="4850296"/>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477" y="4237387"/>
            <a:ext cx="640080" cy="6400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9384" y="2046713"/>
            <a:ext cx="640080" cy="64008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3948" y="3061585"/>
            <a:ext cx="640080" cy="64008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6477" y="5271420"/>
            <a:ext cx="640080" cy="640080"/>
          </a:xfrm>
          <a:prstGeom prst="rect">
            <a:avLst/>
          </a:prstGeom>
        </p:spPr>
      </p:pic>
    </p:spTree>
    <p:extLst>
      <p:ext uri="{BB962C8B-B14F-4D97-AF65-F5344CB8AC3E}">
        <p14:creationId xmlns:p14="http://schemas.microsoft.com/office/powerpoint/2010/main" val="3329084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13716000" cy="6858000"/>
          </a:xfrm>
          <a:prstGeom prst="rect">
            <a:avLst/>
          </a:prstGeom>
        </p:spPr>
      </p:pic>
    </p:spTree>
    <p:extLst>
      <p:ext uri="{BB962C8B-B14F-4D97-AF65-F5344CB8AC3E}">
        <p14:creationId xmlns:p14="http://schemas.microsoft.com/office/powerpoint/2010/main" val="4078345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9793" y="1022074"/>
            <a:ext cx="5314950" cy="4495800"/>
          </a:xfrm>
          <a:prstGeom prst="rect">
            <a:avLst/>
          </a:prstGeom>
        </p:spPr>
      </p:pic>
      <p:sp>
        <p:nvSpPr>
          <p:cNvPr id="4" name="TextBox 3"/>
          <p:cNvSpPr txBox="1"/>
          <p:nvPr/>
        </p:nvSpPr>
        <p:spPr>
          <a:xfrm>
            <a:off x="400729" y="144192"/>
            <a:ext cx="11181671" cy="707886"/>
          </a:xfrm>
          <a:prstGeom prst="rect">
            <a:avLst/>
          </a:prstGeom>
          <a:noFill/>
        </p:spPr>
        <p:txBody>
          <a:bodyPr wrap="square" rtlCol="0">
            <a:spAutoFit/>
          </a:bodyPr>
          <a:lstStyle/>
          <a:p>
            <a:r>
              <a:rPr lang="en-US" sz="4000" dirty="0">
                <a:solidFill>
                  <a:schemeClr val="tx1">
                    <a:lumMod val="75000"/>
                    <a:lumOff val="25000"/>
                  </a:schemeClr>
                </a:solidFill>
                <a:latin typeface="Bahnschrift" panose="020B0502040204020203" pitchFamily="34" charset="0"/>
              </a:rPr>
              <a:t>Example Update with React</a:t>
            </a:r>
          </a:p>
        </p:txBody>
      </p:sp>
      <p:sp>
        <p:nvSpPr>
          <p:cNvPr id="7" name="Rectangle 6"/>
          <p:cNvSpPr/>
          <p:nvPr/>
        </p:nvSpPr>
        <p:spPr>
          <a:xfrm>
            <a:off x="4916557" y="1245704"/>
            <a:ext cx="7076660" cy="1169551"/>
          </a:xfrm>
          <a:prstGeom prst="rect">
            <a:avLst/>
          </a:prstGeom>
        </p:spPr>
        <p:txBody>
          <a:bodyPr wrap="square">
            <a:spAutoFit/>
          </a:bodyPr>
          <a:lstStyle/>
          <a:p>
            <a:r>
              <a:rPr lang="en-US" sz="1600" dirty="0">
                <a:solidFill>
                  <a:srgbClr val="0000FF"/>
                </a:solidFill>
                <a:latin typeface="Consolas" panose="020B0609020204030204" pitchFamily="49" charset="0"/>
              </a:rPr>
              <a:t>let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dbCon</a:t>
            </a:r>
            <a:r>
              <a:rPr lang="en-US" sz="1600" dirty="0">
                <a:solidFill>
                  <a:srgbClr val="000000"/>
                </a:solidFill>
                <a:latin typeface="Consolas" panose="020B0609020204030204" pitchFamily="49" charset="0"/>
              </a:rPr>
              <a:t> = </a:t>
            </a:r>
            <a:r>
              <a:rPr lang="en-US" sz="1600" dirty="0" err="1">
                <a:solidFill>
                  <a:srgbClr val="0000FF"/>
                </a:solidFill>
                <a:latin typeface="Consolas" panose="020B0609020204030204" pitchFamily="49" charset="0"/>
              </a:rPr>
              <a:t>firebase</a:t>
            </a:r>
            <a:r>
              <a:rPr lang="en-US" sz="1600" dirty="0" err="1">
                <a:solidFill>
                  <a:srgbClr val="000000"/>
                </a:solidFill>
                <a:latin typeface="Consolas" panose="020B0609020204030204" pitchFamily="49" charset="0"/>
              </a:rPr>
              <a:t>.database</a:t>
            </a:r>
            <a:r>
              <a:rPr lang="en-US" sz="1600" dirty="0">
                <a:solidFill>
                  <a:srgbClr val="000000"/>
                </a:solidFill>
                <a:latin typeface="Consolas" panose="020B0609020204030204" pitchFamily="49" charset="0"/>
              </a:rPr>
              <a:t>().ref(</a:t>
            </a:r>
            <a:r>
              <a:rPr lang="en-US" sz="1600" dirty="0">
                <a:solidFill>
                  <a:srgbClr val="A31515"/>
                </a:solidFill>
                <a:latin typeface="Consolas" panose="020B0609020204030204" pitchFamily="49" charset="0"/>
              </a:rPr>
              <a:t>'/messages'</a:t>
            </a:r>
            <a:r>
              <a:rPr lang="en-US" sz="1600" dirty="0">
                <a:solidFill>
                  <a:srgbClr val="000000"/>
                </a:solidFill>
                <a:latin typeface="Consolas" panose="020B0609020204030204" pitchFamily="49" charset="0"/>
              </a:rPr>
              <a:t>);</a:t>
            </a:r>
            <a:endParaRPr lang="en-US" sz="1600" dirty="0">
              <a:solidFill>
                <a:srgbClr val="0000FF"/>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obj</a:t>
            </a:r>
            <a:r>
              <a:rPr lang="en-US" dirty="0">
                <a:solidFill>
                  <a:srgbClr val="000000"/>
                </a:solidFill>
                <a:latin typeface="Consolas" panose="020B0609020204030204" pitchFamily="49" charset="0"/>
              </a:rPr>
              <a:t> = {message: xxx};</a:t>
            </a:r>
            <a:endParaRPr lang="en-US" b="0" dirty="0">
              <a:solidFill>
                <a:srgbClr val="000000"/>
              </a:solidFill>
              <a:effectLst/>
              <a:latin typeface="Consolas" panose="020B0609020204030204" pitchFamily="49" charset="0"/>
            </a:endParaRPr>
          </a:p>
          <a:p>
            <a:r>
              <a:rPr lang="en-US" dirty="0" err="1">
                <a:solidFill>
                  <a:srgbClr val="000000"/>
                </a:solidFill>
                <a:latin typeface="Consolas" panose="020B0609020204030204" pitchFamily="49" charset="0"/>
              </a:rPr>
              <a:t>dbCon.child</a:t>
            </a:r>
            <a:r>
              <a:rPr lang="en-US" dirty="0">
                <a:solidFill>
                  <a:srgbClr val="000000"/>
                </a:solidFill>
                <a:latin typeface="Consolas" panose="020B0609020204030204" pitchFamily="49" charset="0"/>
              </a:rPr>
              <a:t>(</a:t>
            </a:r>
            <a:r>
              <a:rPr lang="en-US" dirty="0" err="1">
                <a:solidFill>
                  <a:schemeClr val="tx1">
                    <a:lumMod val="75000"/>
                    <a:lumOff val="25000"/>
                  </a:schemeClr>
                </a:solidFill>
                <a:latin typeface="Consolas" panose="020B0609020204030204" pitchFamily="49" charset="0"/>
              </a:rPr>
              <a:t>messageId</a:t>
            </a:r>
            <a:r>
              <a:rPr lang="en-US" dirty="0">
                <a:solidFill>
                  <a:srgbClr val="000000"/>
                </a:solidFill>
                <a:latin typeface="Consolas" panose="020B0609020204030204" pitchFamily="49" charset="0"/>
              </a:rPr>
              <a:t>).update(</a:t>
            </a:r>
            <a:r>
              <a:rPr lang="en-US" dirty="0" err="1">
                <a:solidFill>
                  <a:srgbClr val="000000"/>
                </a:solidFill>
                <a:latin typeface="Consolas" panose="020B0609020204030204" pitchFamily="49" charset="0"/>
              </a:rPr>
              <a:t>obj</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cxnSp>
        <p:nvCxnSpPr>
          <p:cNvPr id="9" name="Straight Connector 8"/>
          <p:cNvCxnSpPr/>
          <p:nvPr/>
        </p:nvCxnSpPr>
        <p:spPr>
          <a:xfrm>
            <a:off x="4253948" y="1245704"/>
            <a:ext cx="0" cy="4850296"/>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477" y="1775175"/>
            <a:ext cx="640080" cy="640080"/>
          </a:xfrm>
          <a:prstGeom prst="rect">
            <a:avLst/>
          </a:prstGeom>
        </p:spPr>
      </p:pic>
    </p:spTree>
    <p:extLst>
      <p:ext uri="{BB962C8B-B14F-4D97-AF65-F5344CB8AC3E}">
        <p14:creationId xmlns:p14="http://schemas.microsoft.com/office/powerpoint/2010/main" val="3197927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1316" y="0"/>
            <a:ext cx="11189368" cy="6858000"/>
          </a:xfrm>
          <a:prstGeom prst="rect">
            <a:avLst/>
          </a:prstGeom>
        </p:spPr>
      </p:pic>
    </p:spTree>
    <p:extLst>
      <p:ext uri="{BB962C8B-B14F-4D97-AF65-F5344CB8AC3E}">
        <p14:creationId xmlns:p14="http://schemas.microsoft.com/office/powerpoint/2010/main" val="1536416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862" y="0"/>
            <a:ext cx="13880862" cy="6940432"/>
          </a:xfrm>
          <a:prstGeom prst="rect">
            <a:avLst/>
          </a:prstGeom>
        </p:spPr>
      </p:pic>
    </p:spTree>
    <p:extLst>
      <p:ext uri="{BB962C8B-B14F-4D97-AF65-F5344CB8AC3E}">
        <p14:creationId xmlns:p14="http://schemas.microsoft.com/office/powerpoint/2010/main" val="1511339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9793" y="1022074"/>
            <a:ext cx="5314950" cy="4495800"/>
          </a:xfrm>
          <a:prstGeom prst="rect">
            <a:avLst/>
          </a:prstGeom>
        </p:spPr>
      </p:pic>
      <p:sp>
        <p:nvSpPr>
          <p:cNvPr id="4" name="TextBox 3"/>
          <p:cNvSpPr txBox="1"/>
          <p:nvPr/>
        </p:nvSpPr>
        <p:spPr>
          <a:xfrm>
            <a:off x="400729" y="144192"/>
            <a:ext cx="11181671" cy="707886"/>
          </a:xfrm>
          <a:prstGeom prst="rect">
            <a:avLst/>
          </a:prstGeom>
          <a:noFill/>
        </p:spPr>
        <p:txBody>
          <a:bodyPr wrap="square" rtlCol="0">
            <a:spAutoFit/>
          </a:bodyPr>
          <a:lstStyle/>
          <a:p>
            <a:r>
              <a:rPr lang="en-US" sz="4000" dirty="0">
                <a:solidFill>
                  <a:schemeClr val="tx1">
                    <a:lumMod val="75000"/>
                    <a:lumOff val="25000"/>
                  </a:schemeClr>
                </a:solidFill>
                <a:latin typeface="Bahnschrift" panose="020B0502040204020203" pitchFamily="34" charset="0"/>
              </a:rPr>
              <a:t>Example Delete with React</a:t>
            </a:r>
          </a:p>
        </p:txBody>
      </p:sp>
      <p:sp>
        <p:nvSpPr>
          <p:cNvPr id="7" name="Rectangle 6"/>
          <p:cNvSpPr/>
          <p:nvPr/>
        </p:nvSpPr>
        <p:spPr>
          <a:xfrm>
            <a:off x="4916557" y="1245704"/>
            <a:ext cx="7076660" cy="892552"/>
          </a:xfrm>
          <a:prstGeom prst="rect">
            <a:avLst/>
          </a:prstGeom>
        </p:spPr>
        <p:txBody>
          <a:bodyPr wrap="square">
            <a:spAutoFit/>
          </a:bodyPr>
          <a:lstStyle/>
          <a:p>
            <a:r>
              <a:rPr lang="en-US" sz="1600" dirty="0">
                <a:solidFill>
                  <a:srgbClr val="0000FF"/>
                </a:solidFill>
                <a:latin typeface="Consolas" panose="020B0609020204030204" pitchFamily="49" charset="0"/>
              </a:rPr>
              <a:t>let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dbCon</a:t>
            </a:r>
            <a:r>
              <a:rPr lang="en-US" sz="1600" dirty="0">
                <a:solidFill>
                  <a:srgbClr val="000000"/>
                </a:solidFill>
                <a:latin typeface="Consolas" panose="020B0609020204030204" pitchFamily="49" charset="0"/>
              </a:rPr>
              <a:t> = </a:t>
            </a:r>
            <a:r>
              <a:rPr lang="en-US" sz="1600" dirty="0" err="1">
                <a:solidFill>
                  <a:srgbClr val="0000FF"/>
                </a:solidFill>
                <a:latin typeface="Consolas" panose="020B0609020204030204" pitchFamily="49" charset="0"/>
              </a:rPr>
              <a:t>firebase</a:t>
            </a:r>
            <a:r>
              <a:rPr lang="en-US" sz="1600" dirty="0" err="1">
                <a:solidFill>
                  <a:srgbClr val="000000"/>
                </a:solidFill>
                <a:latin typeface="Consolas" panose="020B0609020204030204" pitchFamily="49" charset="0"/>
              </a:rPr>
              <a:t>.database</a:t>
            </a:r>
            <a:r>
              <a:rPr lang="en-US" sz="1600" dirty="0">
                <a:solidFill>
                  <a:srgbClr val="000000"/>
                </a:solidFill>
                <a:latin typeface="Consolas" panose="020B0609020204030204" pitchFamily="49" charset="0"/>
              </a:rPr>
              <a:t>().ref(</a:t>
            </a:r>
            <a:r>
              <a:rPr lang="en-US" sz="1600" dirty="0">
                <a:solidFill>
                  <a:srgbClr val="A31515"/>
                </a:solidFill>
                <a:latin typeface="Consolas" panose="020B0609020204030204" pitchFamily="49" charset="0"/>
              </a:rPr>
              <a:t>'/messages'</a:t>
            </a:r>
            <a:r>
              <a:rPr lang="en-US" sz="1600" dirty="0">
                <a:solidFill>
                  <a:srgbClr val="000000"/>
                </a:solidFill>
                <a:latin typeface="Consolas" panose="020B0609020204030204" pitchFamily="49" charset="0"/>
              </a:rPr>
              <a:t>);</a:t>
            </a:r>
            <a:endParaRPr lang="en-US" sz="1600" dirty="0">
              <a:solidFill>
                <a:srgbClr val="0000FF"/>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dirty="0" err="1">
                <a:solidFill>
                  <a:srgbClr val="000000"/>
                </a:solidFill>
                <a:latin typeface="Consolas" panose="020B0609020204030204" pitchFamily="49" charset="0"/>
              </a:rPr>
              <a:t>dbCon.child</a:t>
            </a:r>
            <a:r>
              <a:rPr lang="en-US" dirty="0">
                <a:solidFill>
                  <a:srgbClr val="000000"/>
                </a:solidFill>
                <a:latin typeface="Consolas" panose="020B0609020204030204" pitchFamily="49" charset="0"/>
              </a:rPr>
              <a:t>(</a:t>
            </a:r>
            <a:r>
              <a:rPr lang="en-US" dirty="0" err="1">
                <a:solidFill>
                  <a:schemeClr val="tx1">
                    <a:lumMod val="75000"/>
                    <a:lumOff val="25000"/>
                  </a:schemeClr>
                </a:solidFill>
                <a:latin typeface="Consolas" panose="020B0609020204030204" pitchFamily="49" charset="0"/>
              </a:rPr>
              <a:t>messageId</a:t>
            </a:r>
            <a:r>
              <a:rPr lang="en-US" dirty="0">
                <a:solidFill>
                  <a:srgbClr val="000000"/>
                </a:solidFill>
                <a:latin typeface="Consolas" panose="020B0609020204030204" pitchFamily="49" charset="0"/>
              </a:rPr>
              <a:t>).remove();</a:t>
            </a:r>
          </a:p>
        </p:txBody>
      </p:sp>
      <p:cxnSp>
        <p:nvCxnSpPr>
          <p:cNvPr id="9" name="Straight Connector 8"/>
          <p:cNvCxnSpPr/>
          <p:nvPr/>
        </p:nvCxnSpPr>
        <p:spPr>
          <a:xfrm>
            <a:off x="4253948" y="1245704"/>
            <a:ext cx="0" cy="4850296"/>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477" y="1642655"/>
            <a:ext cx="640080" cy="640080"/>
          </a:xfrm>
          <a:prstGeom prst="rect">
            <a:avLst/>
          </a:prstGeom>
        </p:spPr>
      </p:pic>
    </p:spTree>
    <p:extLst>
      <p:ext uri="{BB962C8B-B14F-4D97-AF65-F5344CB8AC3E}">
        <p14:creationId xmlns:p14="http://schemas.microsoft.com/office/powerpoint/2010/main" val="3650752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13716000" cy="6858000"/>
          </a:xfrm>
          <a:prstGeom prst="rect">
            <a:avLst/>
          </a:prstGeom>
        </p:spPr>
      </p:pic>
    </p:spTree>
    <p:extLst>
      <p:ext uri="{BB962C8B-B14F-4D97-AF65-F5344CB8AC3E}">
        <p14:creationId xmlns:p14="http://schemas.microsoft.com/office/powerpoint/2010/main" val="1396468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0729" y="144192"/>
            <a:ext cx="11181671" cy="707886"/>
          </a:xfrm>
          <a:prstGeom prst="rect">
            <a:avLst/>
          </a:prstGeom>
          <a:noFill/>
        </p:spPr>
        <p:txBody>
          <a:bodyPr wrap="square" rtlCol="0">
            <a:spAutoFit/>
          </a:bodyPr>
          <a:lstStyle/>
          <a:p>
            <a:r>
              <a:rPr lang="en-US" sz="4000" dirty="0">
                <a:solidFill>
                  <a:schemeClr val="tx1">
                    <a:lumMod val="75000"/>
                    <a:lumOff val="25000"/>
                  </a:schemeClr>
                </a:solidFill>
                <a:latin typeface="Bahnschrift" panose="020B0502040204020203" pitchFamily="34" charset="0"/>
              </a:rPr>
              <a:t>Sort Data</a:t>
            </a:r>
          </a:p>
        </p:txBody>
      </p:sp>
      <p:sp>
        <p:nvSpPr>
          <p:cNvPr id="7" name="Rectangle 6"/>
          <p:cNvSpPr/>
          <p:nvPr/>
        </p:nvSpPr>
        <p:spPr>
          <a:xfrm>
            <a:off x="728867" y="1048366"/>
            <a:ext cx="10310193" cy="923330"/>
          </a:xfrm>
          <a:prstGeom prst="rect">
            <a:avLst/>
          </a:prstGeom>
        </p:spPr>
        <p:txBody>
          <a:bodyPr wrap="square">
            <a:spAutoFit/>
          </a:bodyPr>
          <a:lstStyle/>
          <a:p>
            <a:pPr marL="285750" indent="-285750">
              <a:buFont typeface="Arial" panose="020B0604020202020204" pitchFamily="34" charset="0"/>
              <a:buChar char="•"/>
            </a:pPr>
            <a:r>
              <a:rPr lang="en-US" dirty="0">
                <a:latin typeface="Bahnschrift Light" panose="020B0502040204020203" pitchFamily="34" charset="0"/>
              </a:rPr>
              <a:t>You can use the </a:t>
            </a:r>
            <a:r>
              <a:rPr lang="en-US" dirty="0" err="1">
                <a:latin typeface="Bahnschrift Light" panose="020B0502040204020203" pitchFamily="34" charset="0"/>
              </a:rPr>
              <a:t>Realtime</a:t>
            </a:r>
            <a:r>
              <a:rPr lang="en-US" dirty="0">
                <a:latin typeface="Bahnschrift Light" panose="020B0502040204020203" pitchFamily="34" charset="0"/>
              </a:rPr>
              <a:t> Database </a:t>
            </a:r>
            <a:r>
              <a:rPr lang="en-US" b="1" dirty="0">
                <a:latin typeface="Bahnschrift Light" panose="020B0502040204020203" pitchFamily="34" charset="0"/>
              </a:rPr>
              <a:t>Query</a:t>
            </a:r>
            <a:r>
              <a:rPr lang="en-US" dirty="0">
                <a:latin typeface="Bahnschrift Light" panose="020B0502040204020203" pitchFamily="34" charset="0"/>
              </a:rPr>
              <a:t> class to retrieve data sorted by key, by value, or by value of a child. You can also filter the sorted result to a specific number of results or a range of keys or values.</a:t>
            </a:r>
            <a:endParaRPr lang="en-US" dirty="0">
              <a:solidFill>
                <a:srgbClr val="212121"/>
              </a:solidFill>
              <a:latin typeface="Bahnschrift Light" panose="020B0502040204020203" pitchFamily="34" charset="0"/>
            </a:endParaRPr>
          </a:p>
        </p:txBody>
      </p:sp>
      <p:pic>
        <p:nvPicPr>
          <p:cNvPr id="12" name="Picture 11"/>
          <p:cNvPicPr>
            <a:picLocks noChangeAspect="1"/>
          </p:cNvPicPr>
          <p:nvPr/>
        </p:nvPicPr>
        <p:blipFill>
          <a:blip r:embed="rId2"/>
          <a:stretch>
            <a:fillRect/>
          </a:stretch>
        </p:blipFill>
        <p:spPr>
          <a:xfrm>
            <a:off x="1273790" y="2167984"/>
            <a:ext cx="9435548" cy="1914794"/>
          </a:xfrm>
          <a:prstGeom prst="rect">
            <a:avLst/>
          </a:prstGeom>
        </p:spPr>
      </p:pic>
      <p:sp>
        <p:nvSpPr>
          <p:cNvPr id="13" name="Rectangle 12"/>
          <p:cNvSpPr/>
          <p:nvPr/>
        </p:nvSpPr>
        <p:spPr>
          <a:xfrm>
            <a:off x="874643" y="4731026"/>
            <a:ext cx="11171583" cy="369332"/>
          </a:xfrm>
          <a:prstGeom prst="rect">
            <a:avLst/>
          </a:prstGeom>
        </p:spPr>
        <p:txBody>
          <a:bodyPr wrap="square">
            <a:spAutoFit/>
          </a:bodyPr>
          <a:lstStyle/>
          <a:p>
            <a:r>
              <a:rPr lang="en-US" dirty="0">
                <a:solidFill>
                  <a:srgbClr val="0000FF"/>
                </a:solidFill>
                <a:latin typeface="Consolas" panose="020B0609020204030204" pitchFamily="49" charset="0"/>
              </a:rPr>
              <a:t>let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dbCon</a:t>
            </a:r>
            <a:r>
              <a:rPr lang="en-US" dirty="0">
                <a:solidFill>
                  <a:srgbClr val="000000"/>
                </a:solidFill>
                <a:latin typeface="Consolas" panose="020B0609020204030204" pitchFamily="49" charset="0"/>
              </a:rPr>
              <a:t> = </a:t>
            </a:r>
            <a:r>
              <a:rPr lang="en-US" dirty="0" err="1">
                <a:solidFill>
                  <a:srgbClr val="0000FF"/>
                </a:solidFill>
                <a:latin typeface="Consolas" panose="020B0609020204030204" pitchFamily="49" charset="0"/>
              </a:rPr>
              <a:t>firebase</a:t>
            </a:r>
            <a:r>
              <a:rPr lang="en-US" dirty="0" err="1">
                <a:solidFill>
                  <a:srgbClr val="000000"/>
                </a:solidFill>
                <a:latin typeface="Consolas" panose="020B0609020204030204" pitchFamily="49" charset="0"/>
              </a:rPr>
              <a:t>d.database</a:t>
            </a:r>
            <a:r>
              <a:rPr lang="en-US" dirty="0">
                <a:solidFill>
                  <a:srgbClr val="000000"/>
                </a:solidFill>
                <a:latin typeface="Consolas" panose="020B0609020204030204" pitchFamily="49" charset="0"/>
              </a:rPr>
              <a:t>().ref(</a:t>
            </a:r>
            <a:r>
              <a:rPr lang="en-US" dirty="0">
                <a:solidFill>
                  <a:srgbClr val="A31515"/>
                </a:solidFill>
                <a:latin typeface="Consolas" panose="020B0609020204030204" pitchFamily="49" charset="0"/>
              </a:rPr>
              <a:t>'messages' + </a:t>
            </a:r>
            <a:r>
              <a:rPr lang="en-US" dirty="0" err="1">
                <a:solidFill>
                  <a:schemeClr val="tx1">
                    <a:lumMod val="75000"/>
                    <a:lumOff val="25000"/>
                  </a:schemeClr>
                </a:solidFill>
                <a:latin typeface="Consolas" panose="020B0609020204030204" pitchFamily="49" charset="0"/>
              </a:rPr>
              <a:t>messageId</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orderByChild</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'xxx'</a:t>
            </a:r>
            <a:r>
              <a:rPr lang="en-US" dirty="0">
                <a:solidFill>
                  <a:srgbClr val="000000"/>
                </a:solidFill>
                <a:latin typeface="Consolas" panose="020B0609020204030204" pitchFamily="49" charset="0"/>
              </a:rPr>
              <a:t>);</a:t>
            </a:r>
            <a:endParaRPr lang="en-US" dirty="0">
              <a:solidFill>
                <a:srgbClr val="0000FF"/>
              </a:solidFill>
              <a:latin typeface="Consolas" panose="020B0609020204030204" pitchFamily="49" charset="0"/>
            </a:endParaRPr>
          </a:p>
        </p:txBody>
      </p:sp>
      <p:sp>
        <p:nvSpPr>
          <p:cNvPr id="14" name="Rectangle 13"/>
          <p:cNvSpPr/>
          <p:nvPr/>
        </p:nvSpPr>
        <p:spPr>
          <a:xfrm>
            <a:off x="874643" y="5241234"/>
            <a:ext cx="11171583" cy="369332"/>
          </a:xfrm>
          <a:prstGeom prst="rect">
            <a:avLst/>
          </a:prstGeom>
        </p:spPr>
        <p:txBody>
          <a:bodyPr wrap="square">
            <a:spAutoFit/>
          </a:bodyPr>
          <a:lstStyle/>
          <a:p>
            <a:r>
              <a:rPr lang="en-US" dirty="0">
                <a:solidFill>
                  <a:srgbClr val="0000FF"/>
                </a:solidFill>
                <a:latin typeface="Consolas" panose="020B0609020204030204" pitchFamily="49" charset="0"/>
              </a:rPr>
              <a:t>let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dbCon</a:t>
            </a:r>
            <a:r>
              <a:rPr lang="en-US" dirty="0">
                <a:solidFill>
                  <a:srgbClr val="000000"/>
                </a:solidFill>
                <a:latin typeface="Consolas" panose="020B0609020204030204" pitchFamily="49" charset="0"/>
              </a:rPr>
              <a:t> = </a:t>
            </a:r>
            <a:r>
              <a:rPr lang="en-US" dirty="0" err="1">
                <a:solidFill>
                  <a:srgbClr val="0000FF"/>
                </a:solidFill>
                <a:latin typeface="Consolas" panose="020B0609020204030204" pitchFamily="49" charset="0"/>
              </a:rPr>
              <a:t>firebase</a:t>
            </a:r>
            <a:r>
              <a:rPr lang="en-US" dirty="0" err="1">
                <a:solidFill>
                  <a:srgbClr val="000000"/>
                </a:solidFill>
                <a:latin typeface="Consolas" panose="020B0609020204030204" pitchFamily="49" charset="0"/>
              </a:rPr>
              <a:t>d.database</a:t>
            </a:r>
            <a:r>
              <a:rPr lang="en-US" dirty="0">
                <a:solidFill>
                  <a:srgbClr val="000000"/>
                </a:solidFill>
                <a:latin typeface="Consolas" panose="020B0609020204030204" pitchFamily="49" charset="0"/>
              </a:rPr>
              <a:t>().ref(</a:t>
            </a:r>
            <a:r>
              <a:rPr lang="en-US" dirty="0">
                <a:solidFill>
                  <a:srgbClr val="A31515"/>
                </a:solidFill>
                <a:latin typeface="Consolas" panose="020B0609020204030204" pitchFamily="49" charset="0"/>
              </a:rPr>
              <a:t>'messages' + </a:t>
            </a:r>
            <a:r>
              <a:rPr lang="en-US" dirty="0" err="1">
                <a:solidFill>
                  <a:schemeClr val="tx1">
                    <a:lumMod val="75000"/>
                    <a:lumOff val="25000"/>
                  </a:schemeClr>
                </a:solidFill>
                <a:latin typeface="Consolas" panose="020B0609020204030204" pitchFamily="49" charset="0"/>
              </a:rPr>
              <a:t>messageId</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orderByKey</a:t>
            </a:r>
            <a:r>
              <a:rPr lang="en-US" dirty="0">
                <a:solidFill>
                  <a:srgbClr val="000000"/>
                </a:solidFill>
                <a:latin typeface="Consolas" panose="020B0609020204030204" pitchFamily="49" charset="0"/>
              </a:rPr>
              <a:t>();</a:t>
            </a:r>
            <a:endParaRPr lang="en-US" dirty="0">
              <a:solidFill>
                <a:srgbClr val="0000FF"/>
              </a:solidFill>
              <a:latin typeface="Consolas" panose="020B0609020204030204" pitchFamily="49" charset="0"/>
            </a:endParaRPr>
          </a:p>
        </p:txBody>
      </p:sp>
      <p:sp>
        <p:nvSpPr>
          <p:cNvPr id="15" name="Rectangle 14"/>
          <p:cNvSpPr/>
          <p:nvPr/>
        </p:nvSpPr>
        <p:spPr>
          <a:xfrm>
            <a:off x="874643" y="5748606"/>
            <a:ext cx="11171583" cy="369332"/>
          </a:xfrm>
          <a:prstGeom prst="rect">
            <a:avLst/>
          </a:prstGeom>
        </p:spPr>
        <p:txBody>
          <a:bodyPr wrap="square">
            <a:spAutoFit/>
          </a:bodyPr>
          <a:lstStyle/>
          <a:p>
            <a:r>
              <a:rPr lang="en-US" dirty="0">
                <a:solidFill>
                  <a:srgbClr val="0000FF"/>
                </a:solidFill>
                <a:latin typeface="Consolas" panose="020B0609020204030204" pitchFamily="49" charset="0"/>
              </a:rPr>
              <a:t>let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dbCon</a:t>
            </a:r>
            <a:r>
              <a:rPr lang="en-US" dirty="0">
                <a:solidFill>
                  <a:srgbClr val="000000"/>
                </a:solidFill>
                <a:latin typeface="Consolas" panose="020B0609020204030204" pitchFamily="49" charset="0"/>
              </a:rPr>
              <a:t> = </a:t>
            </a:r>
            <a:r>
              <a:rPr lang="en-US" dirty="0" err="1">
                <a:solidFill>
                  <a:srgbClr val="0000FF"/>
                </a:solidFill>
                <a:latin typeface="Consolas" panose="020B0609020204030204" pitchFamily="49" charset="0"/>
              </a:rPr>
              <a:t>firebase</a:t>
            </a:r>
            <a:r>
              <a:rPr lang="en-US" dirty="0" err="1">
                <a:solidFill>
                  <a:srgbClr val="000000"/>
                </a:solidFill>
                <a:latin typeface="Consolas" panose="020B0609020204030204" pitchFamily="49" charset="0"/>
              </a:rPr>
              <a:t>d.database</a:t>
            </a:r>
            <a:r>
              <a:rPr lang="en-US" dirty="0">
                <a:solidFill>
                  <a:srgbClr val="000000"/>
                </a:solidFill>
                <a:latin typeface="Consolas" panose="020B0609020204030204" pitchFamily="49" charset="0"/>
              </a:rPr>
              <a:t>().ref(</a:t>
            </a:r>
            <a:r>
              <a:rPr lang="en-US" dirty="0">
                <a:solidFill>
                  <a:srgbClr val="A31515"/>
                </a:solidFill>
                <a:latin typeface="Consolas" panose="020B0609020204030204" pitchFamily="49" charset="0"/>
              </a:rPr>
              <a:t>'messages' + </a:t>
            </a:r>
            <a:r>
              <a:rPr lang="en-US" dirty="0" err="1">
                <a:solidFill>
                  <a:schemeClr val="tx1">
                    <a:lumMod val="75000"/>
                    <a:lumOff val="25000"/>
                  </a:schemeClr>
                </a:solidFill>
                <a:latin typeface="Consolas" panose="020B0609020204030204" pitchFamily="49" charset="0"/>
              </a:rPr>
              <a:t>messageId</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orderByValue</a:t>
            </a:r>
            <a:r>
              <a:rPr lang="en-US" dirty="0">
                <a:solidFill>
                  <a:srgbClr val="000000"/>
                </a:solidFill>
                <a:latin typeface="Consolas" panose="020B0609020204030204" pitchFamily="49" charset="0"/>
              </a:rPr>
              <a:t>();</a:t>
            </a:r>
            <a:endParaRPr lang="en-US" dirty="0">
              <a:solidFill>
                <a:srgbClr val="0000FF"/>
              </a:solidFill>
              <a:latin typeface="Consolas" panose="020B0609020204030204" pitchFamily="49" charset="0"/>
            </a:endParaRPr>
          </a:p>
        </p:txBody>
      </p:sp>
    </p:spTree>
    <p:extLst>
      <p:ext uri="{BB962C8B-B14F-4D97-AF65-F5344CB8AC3E}">
        <p14:creationId xmlns:p14="http://schemas.microsoft.com/office/powerpoint/2010/main" val="807954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13716000" cy="6858000"/>
          </a:xfrm>
          <a:prstGeom prst="rect">
            <a:avLst/>
          </a:prstGeom>
        </p:spPr>
      </p:pic>
    </p:spTree>
    <p:extLst>
      <p:ext uri="{BB962C8B-B14F-4D97-AF65-F5344CB8AC3E}">
        <p14:creationId xmlns:p14="http://schemas.microsoft.com/office/powerpoint/2010/main" val="174430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0729" y="144192"/>
            <a:ext cx="11181671" cy="707886"/>
          </a:xfrm>
          <a:prstGeom prst="rect">
            <a:avLst/>
          </a:prstGeom>
          <a:noFill/>
        </p:spPr>
        <p:txBody>
          <a:bodyPr wrap="square" rtlCol="0">
            <a:spAutoFit/>
          </a:bodyPr>
          <a:lstStyle/>
          <a:p>
            <a:r>
              <a:rPr lang="en-US" sz="4000" dirty="0">
                <a:solidFill>
                  <a:schemeClr val="tx1">
                    <a:lumMod val="75000"/>
                    <a:lumOff val="25000"/>
                  </a:schemeClr>
                </a:solidFill>
                <a:latin typeface="Bahnschrift" panose="020B0502040204020203" pitchFamily="34" charset="0"/>
              </a:rPr>
              <a:t>Filter Data</a:t>
            </a:r>
          </a:p>
        </p:txBody>
      </p:sp>
      <p:sp>
        <p:nvSpPr>
          <p:cNvPr id="7" name="Rectangle 6"/>
          <p:cNvSpPr/>
          <p:nvPr/>
        </p:nvSpPr>
        <p:spPr>
          <a:xfrm>
            <a:off x="728867" y="1048366"/>
            <a:ext cx="10310193" cy="646331"/>
          </a:xfrm>
          <a:prstGeom prst="rect">
            <a:avLst/>
          </a:prstGeom>
        </p:spPr>
        <p:txBody>
          <a:bodyPr wrap="square">
            <a:spAutoFit/>
          </a:bodyPr>
          <a:lstStyle/>
          <a:p>
            <a:pPr marL="285750" indent="-285750">
              <a:buFont typeface="Arial" panose="020B0604020202020204" pitchFamily="34" charset="0"/>
              <a:buChar char="•"/>
            </a:pPr>
            <a:r>
              <a:rPr lang="en-US" dirty="0">
                <a:latin typeface="Bahnschrift Light" panose="020B0502040204020203" pitchFamily="34" charset="0"/>
              </a:rPr>
              <a:t>To filter data, you can combine any of the limit or range methods with an order-by method when constructing a query.</a:t>
            </a:r>
            <a:endParaRPr lang="en-US" dirty="0">
              <a:solidFill>
                <a:srgbClr val="212121"/>
              </a:solidFill>
              <a:latin typeface="Bahnschrift Light" panose="020B0502040204020203" pitchFamily="34" charset="0"/>
            </a:endParaRPr>
          </a:p>
        </p:txBody>
      </p:sp>
      <p:pic>
        <p:nvPicPr>
          <p:cNvPr id="2" name="Picture 1"/>
          <p:cNvPicPr>
            <a:picLocks noChangeAspect="1"/>
          </p:cNvPicPr>
          <p:nvPr/>
        </p:nvPicPr>
        <p:blipFill>
          <a:blip r:embed="rId2"/>
          <a:stretch>
            <a:fillRect/>
          </a:stretch>
        </p:blipFill>
        <p:spPr>
          <a:xfrm>
            <a:off x="1109842" y="2100470"/>
            <a:ext cx="9763444" cy="2657060"/>
          </a:xfrm>
          <a:prstGeom prst="rect">
            <a:avLst/>
          </a:prstGeom>
        </p:spPr>
      </p:pic>
    </p:spTree>
    <p:extLst>
      <p:ext uri="{BB962C8B-B14F-4D97-AF65-F5344CB8AC3E}">
        <p14:creationId xmlns:p14="http://schemas.microsoft.com/office/powerpoint/2010/main" val="851097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13716000" cy="6858000"/>
          </a:xfrm>
          <a:prstGeom prst="rect">
            <a:avLst/>
          </a:prstGeom>
        </p:spPr>
      </p:pic>
    </p:spTree>
    <p:extLst>
      <p:ext uri="{BB962C8B-B14F-4D97-AF65-F5344CB8AC3E}">
        <p14:creationId xmlns:p14="http://schemas.microsoft.com/office/powerpoint/2010/main" val="3939458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0729" y="144192"/>
            <a:ext cx="11181671" cy="707886"/>
          </a:xfrm>
          <a:prstGeom prst="rect">
            <a:avLst/>
          </a:prstGeom>
          <a:noFill/>
        </p:spPr>
        <p:txBody>
          <a:bodyPr wrap="square" rtlCol="0">
            <a:spAutoFit/>
          </a:bodyPr>
          <a:lstStyle/>
          <a:p>
            <a:r>
              <a:rPr lang="en-US" sz="4000" dirty="0">
                <a:latin typeface="Bahnschrift" panose="020B0502040204020203" pitchFamily="34" charset="0"/>
              </a:rPr>
              <a:t>SQL Database (Relational Database)</a:t>
            </a:r>
          </a:p>
        </p:txBody>
      </p:sp>
      <p:pic>
        <p:nvPicPr>
          <p:cNvPr id="4098" name="Picture 2" descr="https://cdn-images-1.medium.com/max/800/1*6QaF2JLWstB6UCfQs2C5F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0614" y="1037609"/>
            <a:ext cx="7581900" cy="545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738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14587" y="1495425"/>
            <a:ext cx="7362825" cy="3867150"/>
          </a:xfrm>
          <a:prstGeom prst="rect">
            <a:avLst/>
          </a:prstGeom>
        </p:spPr>
      </p:pic>
      <p:sp>
        <p:nvSpPr>
          <p:cNvPr id="3" name="TextBox 2"/>
          <p:cNvSpPr txBox="1"/>
          <p:nvPr/>
        </p:nvSpPr>
        <p:spPr>
          <a:xfrm>
            <a:off x="400729" y="144192"/>
            <a:ext cx="11181671" cy="707886"/>
          </a:xfrm>
          <a:prstGeom prst="rect">
            <a:avLst/>
          </a:prstGeom>
          <a:noFill/>
        </p:spPr>
        <p:txBody>
          <a:bodyPr wrap="square" rtlCol="0">
            <a:spAutoFit/>
          </a:bodyPr>
          <a:lstStyle/>
          <a:p>
            <a:r>
              <a:rPr lang="en-US" sz="4000" dirty="0">
                <a:latin typeface="Bahnschrift" panose="020B0502040204020203" pitchFamily="34" charset="0"/>
              </a:rPr>
              <a:t>Create Table</a:t>
            </a:r>
          </a:p>
        </p:txBody>
      </p:sp>
    </p:spTree>
    <p:extLst>
      <p:ext uri="{BB962C8B-B14F-4D97-AF65-F5344CB8AC3E}">
        <p14:creationId xmlns:p14="http://schemas.microsoft.com/office/powerpoint/2010/main" val="2590946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95537" y="1476375"/>
            <a:ext cx="7400925" cy="3905250"/>
          </a:xfrm>
          <a:prstGeom prst="rect">
            <a:avLst/>
          </a:prstGeom>
        </p:spPr>
      </p:pic>
      <p:sp>
        <p:nvSpPr>
          <p:cNvPr id="3" name="TextBox 2"/>
          <p:cNvSpPr txBox="1"/>
          <p:nvPr/>
        </p:nvSpPr>
        <p:spPr>
          <a:xfrm>
            <a:off x="400729" y="144192"/>
            <a:ext cx="11181671" cy="707886"/>
          </a:xfrm>
          <a:prstGeom prst="rect">
            <a:avLst/>
          </a:prstGeom>
          <a:noFill/>
        </p:spPr>
        <p:txBody>
          <a:bodyPr wrap="square" rtlCol="0">
            <a:spAutoFit/>
          </a:bodyPr>
          <a:lstStyle/>
          <a:p>
            <a:r>
              <a:rPr lang="en-US" sz="4000" dirty="0">
                <a:latin typeface="Bahnschrift" panose="020B0502040204020203" pitchFamily="34" charset="0"/>
              </a:rPr>
              <a:t>Insert Data</a:t>
            </a:r>
          </a:p>
        </p:txBody>
      </p:sp>
    </p:spTree>
    <p:extLst>
      <p:ext uri="{BB962C8B-B14F-4D97-AF65-F5344CB8AC3E}">
        <p14:creationId xmlns:p14="http://schemas.microsoft.com/office/powerpoint/2010/main" val="4100825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ผลการค้นหารูปภาพสำหรับ firebase realtime data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214438"/>
            <a:ext cx="9753600"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857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62526" y="1061831"/>
            <a:ext cx="7458075" cy="3886200"/>
          </a:xfrm>
          <a:prstGeom prst="rect">
            <a:avLst/>
          </a:prstGeom>
        </p:spPr>
      </p:pic>
      <p:sp>
        <p:nvSpPr>
          <p:cNvPr id="3" name="TextBox 2"/>
          <p:cNvSpPr txBox="1"/>
          <p:nvPr/>
        </p:nvSpPr>
        <p:spPr>
          <a:xfrm>
            <a:off x="400729" y="144192"/>
            <a:ext cx="11181671" cy="707886"/>
          </a:xfrm>
          <a:prstGeom prst="rect">
            <a:avLst/>
          </a:prstGeom>
          <a:noFill/>
        </p:spPr>
        <p:txBody>
          <a:bodyPr wrap="square" rtlCol="0">
            <a:spAutoFit/>
          </a:bodyPr>
          <a:lstStyle/>
          <a:p>
            <a:r>
              <a:rPr lang="en-US" sz="4000" dirty="0">
                <a:latin typeface="Bahnschrift" panose="020B0502040204020203" pitchFamily="34" charset="0"/>
              </a:rPr>
              <a:t>Insert Data(2)</a:t>
            </a:r>
          </a:p>
        </p:txBody>
      </p:sp>
      <p:pic>
        <p:nvPicPr>
          <p:cNvPr id="4" name="Picture 3"/>
          <p:cNvPicPr>
            <a:picLocks noChangeAspect="1"/>
          </p:cNvPicPr>
          <p:nvPr/>
        </p:nvPicPr>
        <p:blipFill>
          <a:blip r:embed="rId3"/>
          <a:stretch>
            <a:fillRect/>
          </a:stretch>
        </p:blipFill>
        <p:spPr>
          <a:xfrm>
            <a:off x="2080591" y="5317430"/>
            <a:ext cx="5486400" cy="714375"/>
          </a:xfrm>
          <a:prstGeom prst="rect">
            <a:avLst/>
          </a:prstGeom>
        </p:spPr>
      </p:pic>
    </p:spTree>
    <p:extLst>
      <p:ext uri="{BB962C8B-B14F-4D97-AF65-F5344CB8AC3E}">
        <p14:creationId xmlns:p14="http://schemas.microsoft.com/office/powerpoint/2010/main" val="21210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90636" y="1182135"/>
            <a:ext cx="7410450" cy="3857625"/>
          </a:xfrm>
          <a:prstGeom prst="rect">
            <a:avLst/>
          </a:prstGeom>
        </p:spPr>
      </p:pic>
      <p:sp>
        <p:nvSpPr>
          <p:cNvPr id="4" name="TextBox 3"/>
          <p:cNvSpPr txBox="1"/>
          <p:nvPr/>
        </p:nvSpPr>
        <p:spPr>
          <a:xfrm>
            <a:off x="400729" y="144192"/>
            <a:ext cx="11181671" cy="707886"/>
          </a:xfrm>
          <a:prstGeom prst="rect">
            <a:avLst/>
          </a:prstGeom>
          <a:noFill/>
        </p:spPr>
        <p:txBody>
          <a:bodyPr wrap="square" rtlCol="0">
            <a:spAutoFit/>
          </a:bodyPr>
          <a:lstStyle/>
          <a:p>
            <a:r>
              <a:rPr lang="en-US" sz="4000" dirty="0">
                <a:latin typeface="Bahnschrift" panose="020B0502040204020203" pitchFamily="34" charset="0"/>
              </a:rPr>
              <a:t>Alter Table</a:t>
            </a:r>
          </a:p>
        </p:txBody>
      </p:sp>
      <p:cxnSp>
        <p:nvCxnSpPr>
          <p:cNvPr id="7" name="Straight Connector 6"/>
          <p:cNvCxnSpPr>
            <a:cxnSpLocks/>
          </p:cNvCxnSpPr>
          <p:nvPr/>
        </p:nvCxnSpPr>
        <p:spPr>
          <a:xfrm>
            <a:off x="8176590" y="3564834"/>
            <a:ext cx="125895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Picture 2" descr="https://cdn-images-1.medium.com/max/800/1*6QaF2JLWstB6UCfQs2C5F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188" y="1171786"/>
            <a:ext cx="5373311" cy="3867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072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76487" y="1485900"/>
            <a:ext cx="7439025" cy="3886200"/>
          </a:xfrm>
          <a:prstGeom prst="rect">
            <a:avLst/>
          </a:prstGeom>
        </p:spPr>
      </p:pic>
      <p:sp>
        <p:nvSpPr>
          <p:cNvPr id="3" name="TextBox 2"/>
          <p:cNvSpPr txBox="1"/>
          <p:nvPr/>
        </p:nvSpPr>
        <p:spPr>
          <a:xfrm>
            <a:off x="400729" y="144192"/>
            <a:ext cx="11181671" cy="707886"/>
          </a:xfrm>
          <a:prstGeom prst="rect">
            <a:avLst/>
          </a:prstGeom>
          <a:noFill/>
        </p:spPr>
        <p:txBody>
          <a:bodyPr wrap="square" rtlCol="0">
            <a:spAutoFit/>
          </a:bodyPr>
          <a:lstStyle/>
          <a:p>
            <a:r>
              <a:rPr lang="en-US" sz="4000" dirty="0">
                <a:latin typeface="Bahnschrift" panose="020B0502040204020203" pitchFamily="34" charset="0"/>
              </a:rPr>
              <a:t>Alter Table</a:t>
            </a:r>
          </a:p>
        </p:txBody>
      </p:sp>
      <p:cxnSp>
        <p:nvCxnSpPr>
          <p:cNvPr id="4" name="Straight Connector 3"/>
          <p:cNvCxnSpPr>
            <a:cxnSpLocks/>
          </p:cNvCxnSpPr>
          <p:nvPr/>
        </p:nvCxnSpPr>
        <p:spPr>
          <a:xfrm>
            <a:off x="5989982" y="3882886"/>
            <a:ext cx="125895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853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0729" y="144192"/>
            <a:ext cx="11181671" cy="707886"/>
          </a:xfrm>
          <a:prstGeom prst="rect">
            <a:avLst/>
          </a:prstGeom>
          <a:noFill/>
        </p:spPr>
        <p:txBody>
          <a:bodyPr wrap="square" rtlCol="0">
            <a:spAutoFit/>
          </a:bodyPr>
          <a:lstStyle/>
          <a:p>
            <a:r>
              <a:rPr lang="en-US" sz="4000" dirty="0">
                <a:latin typeface="Bahnschrift" panose="020B0502040204020203" pitchFamily="34" charset="0"/>
              </a:rPr>
              <a:t>Alter Table</a:t>
            </a:r>
          </a:p>
        </p:txBody>
      </p:sp>
      <p:pic>
        <p:nvPicPr>
          <p:cNvPr id="4" name="Picture 3"/>
          <p:cNvPicPr>
            <a:picLocks noChangeAspect="1"/>
          </p:cNvPicPr>
          <p:nvPr/>
        </p:nvPicPr>
        <p:blipFill>
          <a:blip r:embed="rId2"/>
          <a:stretch>
            <a:fillRect/>
          </a:stretch>
        </p:blipFill>
        <p:spPr>
          <a:xfrm>
            <a:off x="2371725" y="1481137"/>
            <a:ext cx="7448550" cy="3895725"/>
          </a:xfrm>
          <a:prstGeom prst="rect">
            <a:avLst/>
          </a:prstGeom>
        </p:spPr>
      </p:pic>
    </p:spTree>
    <p:extLst>
      <p:ext uri="{BB962C8B-B14F-4D97-AF65-F5344CB8AC3E}">
        <p14:creationId xmlns:p14="http://schemas.microsoft.com/office/powerpoint/2010/main" val="3830277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0729" y="144192"/>
            <a:ext cx="11181671" cy="707886"/>
          </a:xfrm>
          <a:prstGeom prst="rect">
            <a:avLst/>
          </a:prstGeom>
          <a:noFill/>
        </p:spPr>
        <p:txBody>
          <a:bodyPr wrap="square" rtlCol="0">
            <a:spAutoFit/>
          </a:bodyPr>
          <a:lstStyle/>
          <a:p>
            <a:r>
              <a:rPr lang="en-US" sz="4000" dirty="0">
                <a:latin typeface="Bahnschrift" panose="020B0502040204020203" pitchFamily="34" charset="0"/>
              </a:rPr>
              <a:t>Firebase Database (NoSQL Database)</a:t>
            </a:r>
          </a:p>
        </p:txBody>
      </p:sp>
      <p:pic>
        <p:nvPicPr>
          <p:cNvPr id="2" name="Picture 1"/>
          <p:cNvPicPr>
            <a:picLocks noChangeAspect="1"/>
          </p:cNvPicPr>
          <p:nvPr/>
        </p:nvPicPr>
        <p:blipFill>
          <a:blip r:embed="rId2"/>
          <a:stretch>
            <a:fillRect/>
          </a:stretch>
        </p:blipFill>
        <p:spPr>
          <a:xfrm>
            <a:off x="3004011" y="1078651"/>
            <a:ext cx="5975106" cy="3558210"/>
          </a:xfrm>
          <a:prstGeom prst="rect">
            <a:avLst/>
          </a:prstGeom>
        </p:spPr>
      </p:pic>
      <p:pic>
        <p:nvPicPr>
          <p:cNvPr id="5" name="Picture 6" descr="ผลการค้นหารูปภาพสำหรับ firebase realtime 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3838" y="5128708"/>
            <a:ext cx="3808162" cy="172929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46354" y="4863434"/>
            <a:ext cx="9541565" cy="369332"/>
          </a:xfrm>
          <a:prstGeom prst="rect">
            <a:avLst/>
          </a:prstGeom>
        </p:spPr>
        <p:txBody>
          <a:bodyPr wrap="square">
            <a:spAutoFit/>
          </a:bodyPr>
          <a:lstStyle/>
          <a:p>
            <a:r>
              <a:rPr lang="en-US" dirty="0" err="1">
                <a:solidFill>
                  <a:srgbClr val="000000"/>
                </a:solidFill>
                <a:latin typeface="Consolas" panose="020B0609020204030204" pitchFamily="49" charset="0"/>
              </a:rPr>
              <a:t>customers.child</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customer_one</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).child(</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lastname</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setValue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"New </a:t>
            </a:r>
            <a:r>
              <a:rPr lang="en-US" dirty="0" err="1">
                <a:solidFill>
                  <a:srgbClr val="A31515"/>
                </a:solidFill>
                <a:latin typeface="Consolas" panose="020B0609020204030204" pitchFamily="49" charset="0"/>
              </a:rPr>
              <a:t>Lastname</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801116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0729" y="144192"/>
            <a:ext cx="11181671" cy="707886"/>
          </a:xfrm>
          <a:prstGeom prst="rect">
            <a:avLst/>
          </a:prstGeom>
          <a:noFill/>
        </p:spPr>
        <p:txBody>
          <a:bodyPr wrap="square" rtlCol="0">
            <a:spAutoFit/>
          </a:bodyPr>
          <a:lstStyle/>
          <a:p>
            <a:r>
              <a:rPr lang="en-US" sz="4000" dirty="0">
                <a:latin typeface="Bahnschrift" panose="020B0502040204020203" pitchFamily="34" charset="0"/>
              </a:rPr>
              <a:t>Understand Firebase </a:t>
            </a:r>
            <a:r>
              <a:rPr lang="en-US" sz="4000" dirty="0" err="1">
                <a:latin typeface="Bahnschrift" panose="020B0502040204020203" pitchFamily="34" charset="0"/>
              </a:rPr>
              <a:t>Realtime</a:t>
            </a:r>
            <a:r>
              <a:rPr lang="en-US" sz="4000" dirty="0">
                <a:latin typeface="Bahnschrift" panose="020B0502040204020203" pitchFamily="34" charset="0"/>
              </a:rPr>
              <a:t> Database Rules</a:t>
            </a:r>
          </a:p>
        </p:txBody>
      </p:sp>
      <p:pic>
        <p:nvPicPr>
          <p:cNvPr id="3" name="Picture 2"/>
          <p:cNvPicPr>
            <a:picLocks noChangeAspect="1"/>
          </p:cNvPicPr>
          <p:nvPr/>
        </p:nvPicPr>
        <p:blipFill>
          <a:blip r:embed="rId2"/>
          <a:stretch>
            <a:fillRect/>
          </a:stretch>
        </p:blipFill>
        <p:spPr>
          <a:xfrm>
            <a:off x="857744" y="3552978"/>
            <a:ext cx="10052438" cy="2577548"/>
          </a:xfrm>
          <a:prstGeom prst="rect">
            <a:avLst/>
          </a:prstGeom>
        </p:spPr>
      </p:pic>
      <p:sp>
        <p:nvSpPr>
          <p:cNvPr id="5" name="Rectangle 4"/>
          <p:cNvSpPr/>
          <p:nvPr/>
        </p:nvSpPr>
        <p:spPr>
          <a:xfrm>
            <a:off x="728867" y="1048366"/>
            <a:ext cx="10310193" cy="2308324"/>
          </a:xfrm>
          <a:prstGeom prst="rect">
            <a:avLst/>
          </a:prstGeom>
        </p:spPr>
        <p:txBody>
          <a:bodyPr wrap="square">
            <a:spAutoFit/>
          </a:bodyPr>
          <a:lstStyle/>
          <a:p>
            <a:pPr marL="285750" indent="-285750" algn="thaiDist">
              <a:buFont typeface="Arial" panose="020B0604020202020204" pitchFamily="34" charset="0"/>
              <a:buChar char="•"/>
            </a:pPr>
            <a:r>
              <a:rPr lang="en-US" dirty="0">
                <a:latin typeface="Bahnschrift Light" panose="020B0502040204020203" pitchFamily="34" charset="0"/>
              </a:rPr>
              <a:t>Firebase </a:t>
            </a:r>
            <a:r>
              <a:rPr lang="en-US" dirty="0" err="1">
                <a:latin typeface="Bahnschrift Light" panose="020B0502040204020203" pitchFamily="34" charset="0"/>
              </a:rPr>
              <a:t>Realtime</a:t>
            </a:r>
            <a:r>
              <a:rPr lang="en-US" dirty="0">
                <a:latin typeface="Bahnschrift Light" panose="020B0502040204020203" pitchFamily="34" charset="0"/>
              </a:rPr>
              <a:t> Database Rules determine who has read and write access to your database, how your data is structured, and what indexes exist. These rules live on the Firebase servers and are enforced automatically at all times. Every read and write request will only be completed if your rules allow it. By default, your rules are set to allow only authenticated users full read and write access to your database. This is to protect your database from abuse until you have time to customize your rules or set up authentication.</a:t>
            </a:r>
          </a:p>
          <a:p>
            <a:pPr marL="285750" indent="-285750" algn="thaiDist">
              <a:buFont typeface="Arial" panose="020B0604020202020204" pitchFamily="34" charset="0"/>
              <a:buChar char="•"/>
            </a:pPr>
            <a:endParaRPr lang="en-US" dirty="0">
              <a:latin typeface="Bahnschrift Light" panose="020B0502040204020203" pitchFamily="34" charset="0"/>
            </a:endParaRPr>
          </a:p>
          <a:p>
            <a:pPr marL="285750" indent="-285750" algn="thaiDist">
              <a:buFont typeface="Arial" panose="020B0604020202020204" pitchFamily="34" charset="0"/>
              <a:buChar char="•"/>
            </a:pPr>
            <a:r>
              <a:rPr lang="en-US" dirty="0">
                <a:latin typeface="Bahnschrift Light" panose="020B0502040204020203" pitchFamily="34" charset="0"/>
              </a:rPr>
              <a:t>Firebase Database Rules have a JavaScript-like syntax and come in four types:</a:t>
            </a:r>
          </a:p>
        </p:txBody>
      </p:sp>
    </p:spTree>
    <p:extLst>
      <p:ext uri="{BB962C8B-B14F-4D97-AF65-F5344CB8AC3E}">
        <p14:creationId xmlns:p14="http://schemas.microsoft.com/office/powerpoint/2010/main" val="2506294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4322" y="887896"/>
            <a:ext cx="11188140" cy="5446642"/>
          </a:xfrm>
          <a:prstGeom prst="rect">
            <a:avLst/>
          </a:prstGeom>
        </p:spPr>
      </p:pic>
      <p:pic>
        <p:nvPicPr>
          <p:cNvPr id="4" name="Picture 3"/>
          <p:cNvPicPr>
            <a:picLocks noChangeAspect="1"/>
          </p:cNvPicPr>
          <p:nvPr/>
        </p:nvPicPr>
        <p:blipFill>
          <a:blip r:embed="rId3"/>
          <a:stretch>
            <a:fillRect/>
          </a:stretch>
        </p:blipFill>
        <p:spPr>
          <a:xfrm>
            <a:off x="6480315" y="3764549"/>
            <a:ext cx="4746990" cy="2101494"/>
          </a:xfrm>
          <a:prstGeom prst="rect">
            <a:avLst/>
          </a:prstGeom>
        </p:spPr>
      </p:pic>
      <p:pic>
        <p:nvPicPr>
          <p:cNvPr id="16386" name="Picture 2" descr="ผลการค้นหารูปภาพสำหรับ google arr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368359" y="4353438"/>
            <a:ext cx="981368" cy="9237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00729" y="144192"/>
            <a:ext cx="11181671" cy="707886"/>
          </a:xfrm>
          <a:prstGeom prst="rect">
            <a:avLst/>
          </a:prstGeom>
          <a:noFill/>
        </p:spPr>
        <p:txBody>
          <a:bodyPr wrap="square" rtlCol="0">
            <a:spAutoFit/>
          </a:bodyPr>
          <a:lstStyle/>
          <a:p>
            <a:r>
              <a:rPr lang="en-US" sz="4000" dirty="0">
                <a:latin typeface="Bahnschrift" panose="020B0502040204020203" pitchFamily="34" charset="0"/>
              </a:rPr>
              <a:t>Rules .read .write</a:t>
            </a:r>
          </a:p>
        </p:txBody>
      </p:sp>
    </p:spTree>
    <p:extLst>
      <p:ext uri="{BB962C8B-B14F-4D97-AF65-F5344CB8AC3E}">
        <p14:creationId xmlns:p14="http://schemas.microsoft.com/office/powerpoint/2010/main" val="107156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additive="base">
                                        <p:cTn id="7" dur="500" fill="hold"/>
                                        <p:tgtEl>
                                          <p:spTgt spid="16386"/>
                                        </p:tgtEl>
                                        <p:attrNameLst>
                                          <p:attrName>ppt_x</p:attrName>
                                        </p:attrNameLst>
                                      </p:cBhvr>
                                      <p:tavLst>
                                        <p:tav tm="0">
                                          <p:val>
                                            <p:strVal val="#ppt_x"/>
                                          </p:val>
                                        </p:tav>
                                        <p:tav tm="100000">
                                          <p:val>
                                            <p:strVal val="#ppt_x"/>
                                          </p:val>
                                        </p:tav>
                                      </p:tavLst>
                                    </p:anim>
                                    <p:anim calcmode="lin" valueType="num">
                                      <p:cBhvr additive="base">
                                        <p:cTn id="8" dur="500" fill="hold"/>
                                        <p:tgtEl>
                                          <p:spTgt spid="1638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13783" y="1239078"/>
            <a:ext cx="8364434" cy="4379844"/>
          </a:xfrm>
          <a:prstGeom prst="rect">
            <a:avLst/>
          </a:prstGeom>
        </p:spPr>
      </p:pic>
      <p:sp>
        <p:nvSpPr>
          <p:cNvPr id="3" name="TextBox 2"/>
          <p:cNvSpPr txBox="1"/>
          <p:nvPr/>
        </p:nvSpPr>
        <p:spPr>
          <a:xfrm>
            <a:off x="400729" y="144192"/>
            <a:ext cx="11181671" cy="707886"/>
          </a:xfrm>
          <a:prstGeom prst="rect">
            <a:avLst/>
          </a:prstGeom>
          <a:noFill/>
        </p:spPr>
        <p:txBody>
          <a:bodyPr wrap="square" rtlCol="0">
            <a:spAutoFit/>
          </a:bodyPr>
          <a:lstStyle/>
          <a:p>
            <a:r>
              <a:rPr lang="en-US" sz="4000" dirty="0">
                <a:latin typeface="Bahnschrift" panose="020B0502040204020203" pitchFamily="34" charset="0"/>
              </a:rPr>
              <a:t>Rules .validate</a:t>
            </a:r>
          </a:p>
        </p:txBody>
      </p:sp>
    </p:spTree>
    <p:extLst>
      <p:ext uri="{BB962C8B-B14F-4D97-AF65-F5344CB8AC3E}">
        <p14:creationId xmlns:p14="http://schemas.microsoft.com/office/powerpoint/2010/main" val="12153095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070" y="0"/>
            <a:ext cx="12934122" cy="6858000"/>
          </a:xfrm>
          <a:prstGeom prst="rect">
            <a:avLst/>
          </a:prstGeom>
        </p:spPr>
      </p:pic>
    </p:spTree>
    <p:extLst>
      <p:ext uri="{BB962C8B-B14F-4D97-AF65-F5344CB8AC3E}">
        <p14:creationId xmlns:p14="http://schemas.microsoft.com/office/powerpoint/2010/main" val="3596585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05988" y="1517375"/>
            <a:ext cx="10411369" cy="3218568"/>
          </a:xfrm>
          <a:prstGeom prst="rect">
            <a:avLst/>
          </a:prstGeom>
        </p:spPr>
      </p:pic>
      <p:sp>
        <p:nvSpPr>
          <p:cNvPr id="4" name="TextBox 3"/>
          <p:cNvSpPr txBox="1"/>
          <p:nvPr/>
        </p:nvSpPr>
        <p:spPr>
          <a:xfrm>
            <a:off x="400729" y="144192"/>
            <a:ext cx="11181671" cy="707886"/>
          </a:xfrm>
          <a:prstGeom prst="rect">
            <a:avLst/>
          </a:prstGeom>
          <a:noFill/>
        </p:spPr>
        <p:txBody>
          <a:bodyPr wrap="square" rtlCol="0">
            <a:spAutoFit/>
          </a:bodyPr>
          <a:lstStyle/>
          <a:p>
            <a:r>
              <a:rPr lang="en-US" sz="4000" dirty="0">
                <a:latin typeface="Bahnschrift" panose="020B0502040204020203" pitchFamily="34" charset="0"/>
              </a:rPr>
              <a:t>SQL Structure Example</a:t>
            </a:r>
          </a:p>
        </p:txBody>
      </p:sp>
    </p:spTree>
    <p:extLst>
      <p:ext uri="{BB962C8B-B14F-4D97-AF65-F5344CB8AC3E}">
        <p14:creationId xmlns:p14="http://schemas.microsoft.com/office/powerpoint/2010/main" val="2977634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10538" y="2810904"/>
            <a:ext cx="7381462"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212121"/>
                </a:solidFill>
                <a:latin typeface="Bahnschrift Light" panose="020B0502040204020203" pitchFamily="34" charset="0"/>
              </a:rPr>
              <a:t>The Firebase </a:t>
            </a:r>
            <a:r>
              <a:rPr lang="en-US" dirty="0" err="1">
                <a:solidFill>
                  <a:srgbClr val="212121"/>
                </a:solidFill>
                <a:latin typeface="Bahnschrift Light" panose="020B0502040204020203" pitchFamily="34" charset="0"/>
              </a:rPr>
              <a:t>Realtime</a:t>
            </a:r>
            <a:r>
              <a:rPr lang="en-US" dirty="0">
                <a:solidFill>
                  <a:srgbClr val="212121"/>
                </a:solidFill>
                <a:latin typeface="Bahnschrift Light" panose="020B0502040204020203" pitchFamily="34" charset="0"/>
              </a:rPr>
              <a:t> Database is a cloud-hosted database. </a:t>
            </a:r>
          </a:p>
          <a:p>
            <a:pPr marL="285750" indent="-285750">
              <a:buFont typeface="Arial" panose="020B0604020202020204" pitchFamily="34" charset="0"/>
              <a:buChar char="•"/>
            </a:pPr>
            <a:endParaRPr lang="en-US" dirty="0">
              <a:solidFill>
                <a:srgbClr val="212121"/>
              </a:solidFill>
              <a:latin typeface="Bahnschrift Light" panose="020B0502040204020203" pitchFamily="34" charset="0"/>
            </a:endParaRPr>
          </a:p>
          <a:p>
            <a:pPr marL="285750" indent="-285750">
              <a:buFont typeface="Arial" panose="020B0604020202020204" pitchFamily="34" charset="0"/>
              <a:buChar char="•"/>
            </a:pPr>
            <a:r>
              <a:rPr lang="en-US" dirty="0">
                <a:solidFill>
                  <a:srgbClr val="212121"/>
                </a:solidFill>
                <a:latin typeface="Bahnschrift Light" panose="020B0502040204020203" pitchFamily="34" charset="0"/>
              </a:rPr>
              <a:t>Data is stored as JSON and synchronized in </a:t>
            </a:r>
            <a:r>
              <a:rPr lang="en-US" dirty="0" err="1">
                <a:solidFill>
                  <a:srgbClr val="212121"/>
                </a:solidFill>
                <a:latin typeface="Bahnschrift Light" panose="020B0502040204020203" pitchFamily="34" charset="0"/>
              </a:rPr>
              <a:t>realtime</a:t>
            </a:r>
            <a:r>
              <a:rPr lang="en-US" dirty="0">
                <a:solidFill>
                  <a:srgbClr val="212121"/>
                </a:solidFill>
                <a:latin typeface="Bahnschrift Light" panose="020B0502040204020203" pitchFamily="34" charset="0"/>
              </a:rPr>
              <a:t> to every connected client. </a:t>
            </a:r>
          </a:p>
          <a:p>
            <a:pPr marL="285750" indent="-285750">
              <a:buFont typeface="Arial" panose="020B0604020202020204" pitchFamily="34" charset="0"/>
              <a:buChar char="•"/>
            </a:pPr>
            <a:endParaRPr lang="en-US" dirty="0">
              <a:solidFill>
                <a:srgbClr val="212121"/>
              </a:solidFill>
              <a:latin typeface="Bahnschrift Light" panose="020B0502040204020203" pitchFamily="34" charset="0"/>
            </a:endParaRPr>
          </a:p>
          <a:p>
            <a:pPr marL="285750" indent="-285750">
              <a:buFont typeface="Arial" panose="020B0604020202020204" pitchFamily="34" charset="0"/>
              <a:buChar char="•"/>
            </a:pPr>
            <a:r>
              <a:rPr lang="en-US" dirty="0">
                <a:solidFill>
                  <a:srgbClr val="212121"/>
                </a:solidFill>
                <a:latin typeface="Bahnschrift Light" panose="020B0502040204020203" pitchFamily="34" charset="0"/>
              </a:rPr>
              <a:t>When you build cross-platform apps with our iOS, Android, and JavaScript SDKs, all of your clients share one </a:t>
            </a:r>
            <a:r>
              <a:rPr lang="en-US" dirty="0" err="1">
                <a:solidFill>
                  <a:srgbClr val="212121"/>
                </a:solidFill>
                <a:latin typeface="Bahnschrift Light" panose="020B0502040204020203" pitchFamily="34" charset="0"/>
              </a:rPr>
              <a:t>Realtime</a:t>
            </a:r>
            <a:r>
              <a:rPr lang="en-US" dirty="0">
                <a:solidFill>
                  <a:srgbClr val="212121"/>
                </a:solidFill>
                <a:latin typeface="Bahnschrift Light" panose="020B0502040204020203" pitchFamily="34" charset="0"/>
              </a:rPr>
              <a:t> Database instance and automatically receive updates with the newest data.</a:t>
            </a:r>
            <a:endParaRPr lang="en-US" dirty="0">
              <a:latin typeface="Bahnschrift Ligh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04" y="-56976"/>
            <a:ext cx="6811618" cy="3093166"/>
          </a:xfrm>
          <a:prstGeom prst="rect">
            <a:avLst/>
          </a:prstGeom>
        </p:spPr>
      </p:pic>
    </p:spTree>
    <p:extLst>
      <p:ext uri="{BB962C8B-B14F-4D97-AF65-F5344CB8AC3E}">
        <p14:creationId xmlns:p14="http://schemas.microsoft.com/office/powerpoint/2010/main" val="3051737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0729" y="144192"/>
            <a:ext cx="11181671" cy="707886"/>
          </a:xfrm>
          <a:prstGeom prst="rect">
            <a:avLst/>
          </a:prstGeom>
          <a:noFill/>
        </p:spPr>
        <p:txBody>
          <a:bodyPr wrap="square" rtlCol="0">
            <a:spAutoFit/>
          </a:bodyPr>
          <a:lstStyle/>
          <a:p>
            <a:r>
              <a:rPr lang="en-US" sz="4000" dirty="0">
                <a:latin typeface="Bahnschrift" panose="020B0502040204020203" pitchFamily="34" charset="0"/>
              </a:rPr>
              <a:t>NoSQL Structure Example</a:t>
            </a:r>
          </a:p>
        </p:txBody>
      </p:sp>
      <p:pic>
        <p:nvPicPr>
          <p:cNvPr id="4" name="Picture 3"/>
          <p:cNvPicPr>
            <a:picLocks noChangeAspect="1"/>
          </p:cNvPicPr>
          <p:nvPr/>
        </p:nvPicPr>
        <p:blipFill>
          <a:blip r:embed="rId2"/>
          <a:stretch>
            <a:fillRect/>
          </a:stretch>
        </p:blipFill>
        <p:spPr>
          <a:xfrm>
            <a:off x="1086679" y="1227372"/>
            <a:ext cx="3843130" cy="4509272"/>
          </a:xfrm>
          <a:prstGeom prst="rect">
            <a:avLst/>
          </a:prstGeom>
        </p:spPr>
      </p:pic>
      <p:pic>
        <p:nvPicPr>
          <p:cNvPr id="5" name="Picture 4"/>
          <p:cNvPicPr>
            <a:picLocks noChangeAspect="1"/>
          </p:cNvPicPr>
          <p:nvPr/>
        </p:nvPicPr>
        <p:blipFill>
          <a:blip r:embed="rId3"/>
          <a:stretch>
            <a:fillRect/>
          </a:stretch>
        </p:blipFill>
        <p:spPr>
          <a:xfrm>
            <a:off x="6824869" y="1227372"/>
            <a:ext cx="3790122" cy="4790294"/>
          </a:xfrm>
          <a:prstGeom prst="rect">
            <a:avLst/>
          </a:prstGeom>
        </p:spPr>
      </p:pic>
      <p:cxnSp>
        <p:nvCxnSpPr>
          <p:cNvPr id="7" name="Straight Connector 6"/>
          <p:cNvCxnSpPr/>
          <p:nvPr/>
        </p:nvCxnSpPr>
        <p:spPr>
          <a:xfrm>
            <a:off x="5738191" y="1227372"/>
            <a:ext cx="0" cy="479029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172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8539" y="1085436"/>
            <a:ext cx="5153025" cy="1162050"/>
          </a:xfrm>
          <a:prstGeom prst="rect">
            <a:avLst/>
          </a:prstGeom>
        </p:spPr>
      </p:pic>
      <p:sp>
        <p:nvSpPr>
          <p:cNvPr id="3" name="TextBox 2"/>
          <p:cNvSpPr txBox="1"/>
          <p:nvPr/>
        </p:nvSpPr>
        <p:spPr>
          <a:xfrm>
            <a:off x="400729" y="144192"/>
            <a:ext cx="11181671" cy="707886"/>
          </a:xfrm>
          <a:prstGeom prst="rect">
            <a:avLst/>
          </a:prstGeom>
          <a:noFill/>
        </p:spPr>
        <p:txBody>
          <a:bodyPr wrap="square" rtlCol="0">
            <a:spAutoFit/>
          </a:bodyPr>
          <a:lstStyle/>
          <a:p>
            <a:r>
              <a:rPr lang="en-US" sz="4000" dirty="0">
                <a:latin typeface="Bahnschrift" panose="020B0502040204020203" pitchFamily="34" charset="0"/>
              </a:rPr>
              <a:t>SELECT</a:t>
            </a:r>
          </a:p>
        </p:txBody>
      </p:sp>
      <p:pic>
        <p:nvPicPr>
          <p:cNvPr id="4" name="Picture 3"/>
          <p:cNvPicPr>
            <a:picLocks noChangeAspect="1"/>
          </p:cNvPicPr>
          <p:nvPr/>
        </p:nvPicPr>
        <p:blipFill>
          <a:blip r:embed="rId3"/>
          <a:stretch>
            <a:fillRect/>
          </a:stretch>
        </p:blipFill>
        <p:spPr>
          <a:xfrm>
            <a:off x="838539" y="3306416"/>
            <a:ext cx="7428644" cy="1623394"/>
          </a:xfrm>
          <a:prstGeom prst="rect">
            <a:avLst/>
          </a:prstGeom>
        </p:spPr>
      </p:pic>
      <p:pic>
        <p:nvPicPr>
          <p:cNvPr id="5" name="Picture 4"/>
          <p:cNvPicPr>
            <a:picLocks noChangeAspect="1"/>
          </p:cNvPicPr>
          <p:nvPr/>
        </p:nvPicPr>
        <p:blipFill>
          <a:blip r:embed="rId4"/>
          <a:stretch>
            <a:fillRect/>
          </a:stretch>
        </p:blipFill>
        <p:spPr>
          <a:xfrm>
            <a:off x="838539" y="5347251"/>
            <a:ext cx="7428644" cy="517960"/>
          </a:xfrm>
          <a:prstGeom prst="rect">
            <a:avLst/>
          </a:prstGeom>
        </p:spPr>
      </p:pic>
      <p:pic>
        <p:nvPicPr>
          <p:cNvPr id="6" name="Picture 2" descr="ผลการค้นหารูปภาพสำหรับ google arro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7512034">
            <a:off x="530426" y="4830756"/>
            <a:ext cx="616224" cy="58002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838538" y="2703443"/>
            <a:ext cx="857050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26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0729" y="852078"/>
            <a:ext cx="7030476" cy="3677480"/>
          </a:xfrm>
          <a:prstGeom prst="rect">
            <a:avLst/>
          </a:prstGeom>
        </p:spPr>
      </p:pic>
      <p:sp>
        <p:nvSpPr>
          <p:cNvPr id="3" name="TextBox 2"/>
          <p:cNvSpPr txBox="1"/>
          <p:nvPr/>
        </p:nvSpPr>
        <p:spPr>
          <a:xfrm>
            <a:off x="400729" y="144192"/>
            <a:ext cx="11181671" cy="707886"/>
          </a:xfrm>
          <a:prstGeom prst="rect">
            <a:avLst/>
          </a:prstGeom>
          <a:noFill/>
        </p:spPr>
        <p:txBody>
          <a:bodyPr wrap="square" rtlCol="0">
            <a:spAutoFit/>
          </a:bodyPr>
          <a:lstStyle/>
          <a:p>
            <a:r>
              <a:rPr lang="en-US" sz="4000" dirty="0">
                <a:latin typeface="Bahnschrift" panose="020B0502040204020203" pitchFamily="34" charset="0"/>
              </a:rPr>
              <a:t>SELECT (2)</a:t>
            </a:r>
          </a:p>
        </p:txBody>
      </p:sp>
      <p:pic>
        <p:nvPicPr>
          <p:cNvPr id="4" name="Picture 3"/>
          <p:cNvPicPr>
            <a:picLocks noChangeAspect="1"/>
          </p:cNvPicPr>
          <p:nvPr/>
        </p:nvPicPr>
        <p:blipFill>
          <a:blip r:embed="rId3"/>
          <a:stretch>
            <a:fillRect/>
          </a:stretch>
        </p:blipFill>
        <p:spPr>
          <a:xfrm>
            <a:off x="5054087" y="2765912"/>
            <a:ext cx="6785260" cy="3527292"/>
          </a:xfrm>
          <a:prstGeom prst="rect">
            <a:avLst/>
          </a:prstGeom>
        </p:spPr>
      </p:pic>
    </p:spTree>
    <p:extLst>
      <p:ext uri="{BB962C8B-B14F-4D97-AF65-F5344CB8AC3E}">
        <p14:creationId xmlns:p14="http://schemas.microsoft.com/office/powerpoint/2010/main" val="3517504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0729" y="144192"/>
            <a:ext cx="11181671" cy="707886"/>
          </a:xfrm>
          <a:prstGeom prst="rect">
            <a:avLst/>
          </a:prstGeom>
          <a:noFill/>
        </p:spPr>
        <p:txBody>
          <a:bodyPr wrap="square" rtlCol="0">
            <a:spAutoFit/>
          </a:bodyPr>
          <a:lstStyle/>
          <a:p>
            <a:r>
              <a:rPr lang="en-US" sz="4000" dirty="0">
                <a:latin typeface="Bahnschrift" panose="020B0502040204020203" pitchFamily="34" charset="0"/>
              </a:rPr>
              <a:t>SELECT (3)</a:t>
            </a:r>
          </a:p>
        </p:txBody>
      </p:sp>
      <p:pic>
        <p:nvPicPr>
          <p:cNvPr id="3" name="Picture 2"/>
          <p:cNvPicPr>
            <a:picLocks noChangeAspect="1"/>
          </p:cNvPicPr>
          <p:nvPr/>
        </p:nvPicPr>
        <p:blipFill>
          <a:blip r:embed="rId2"/>
          <a:stretch>
            <a:fillRect/>
          </a:stretch>
        </p:blipFill>
        <p:spPr>
          <a:xfrm>
            <a:off x="802421" y="852078"/>
            <a:ext cx="6452480" cy="3346176"/>
          </a:xfrm>
          <a:prstGeom prst="rect">
            <a:avLst/>
          </a:prstGeom>
        </p:spPr>
      </p:pic>
    </p:spTree>
    <p:extLst>
      <p:ext uri="{BB962C8B-B14F-4D97-AF65-F5344CB8AC3E}">
        <p14:creationId xmlns:p14="http://schemas.microsoft.com/office/powerpoint/2010/main" val="3651170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13716000" cy="6858000"/>
          </a:xfrm>
          <a:prstGeom prst="rect">
            <a:avLst/>
          </a:prstGeom>
        </p:spPr>
      </p:pic>
    </p:spTree>
    <p:extLst>
      <p:ext uri="{BB962C8B-B14F-4D97-AF65-F5344CB8AC3E}">
        <p14:creationId xmlns:p14="http://schemas.microsoft.com/office/powerpoint/2010/main" val="2138081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1964" y="1019073"/>
            <a:ext cx="5589600" cy="1172818"/>
          </a:xfrm>
          <a:prstGeom prst="rect">
            <a:avLst/>
          </a:prstGeom>
        </p:spPr>
      </p:pic>
      <p:sp>
        <p:nvSpPr>
          <p:cNvPr id="4" name="TextBox 3"/>
          <p:cNvSpPr txBox="1"/>
          <p:nvPr/>
        </p:nvSpPr>
        <p:spPr>
          <a:xfrm>
            <a:off x="400729" y="144192"/>
            <a:ext cx="11181671" cy="707886"/>
          </a:xfrm>
          <a:prstGeom prst="rect">
            <a:avLst/>
          </a:prstGeom>
          <a:noFill/>
        </p:spPr>
        <p:txBody>
          <a:bodyPr wrap="square" rtlCol="0">
            <a:spAutoFit/>
          </a:bodyPr>
          <a:lstStyle/>
          <a:p>
            <a:r>
              <a:rPr lang="en-US" sz="4000" dirty="0">
                <a:latin typeface="Bahnschrift" panose="020B0502040204020203" pitchFamily="34" charset="0"/>
              </a:rPr>
              <a:t>SQL Database</a:t>
            </a:r>
          </a:p>
        </p:txBody>
      </p:sp>
      <p:sp>
        <p:nvSpPr>
          <p:cNvPr id="7" name="Rectangle 6"/>
          <p:cNvSpPr/>
          <p:nvPr/>
        </p:nvSpPr>
        <p:spPr>
          <a:xfrm>
            <a:off x="400729" y="2866029"/>
            <a:ext cx="5590835" cy="4031873"/>
          </a:xfrm>
          <a:prstGeom prst="rect">
            <a:avLst/>
          </a:prstGeom>
        </p:spPr>
        <p:txBody>
          <a:bodyPr wrap="square">
            <a:spAutoFit/>
          </a:bodyPr>
          <a:lstStyle/>
          <a:p>
            <a:r>
              <a:rPr lang="en-US" sz="1600" dirty="0">
                <a:solidFill>
                  <a:srgbClr val="000000"/>
                </a:solidFill>
                <a:latin typeface="Consolas" panose="020B0609020204030204" pitchFamily="49" charset="0"/>
              </a:rPr>
              <a:t>{</a:t>
            </a:r>
          </a:p>
          <a:p>
            <a:r>
              <a:rPr lang="en-US" sz="1600" dirty="0">
                <a:solidFill>
                  <a:srgbClr val="A31515"/>
                </a:solidFill>
                <a:latin typeface="Consolas" panose="020B0609020204030204" pitchFamily="49" charset="0"/>
              </a:rPr>
              <a:t>  "users"</a:t>
            </a:r>
            <a:r>
              <a:rPr lang="en-US" sz="1600" dirty="0">
                <a:solidFill>
                  <a:srgbClr val="000000"/>
                </a:solidFill>
                <a:latin typeface="Consolas" panose="020B0609020204030204" pitchFamily="49" charset="0"/>
              </a:rPr>
              <a:t> : {</a:t>
            </a:r>
          </a:p>
          <a:p>
            <a:r>
              <a:rPr lang="en-US" sz="1600" dirty="0">
                <a:solidFill>
                  <a:srgbClr val="A31515"/>
                </a:solidFill>
                <a:latin typeface="Consolas" panose="020B0609020204030204" pitchFamily="49" charset="0"/>
              </a:rPr>
              <a:t>    "1"</a:t>
            </a:r>
            <a:r>
              <a:rPr lang="en-US" sz="1600" dirty="0">
                <a:solidFill>
                  <a:srgbClr val="000000"/>
                </a:solidFill>
                <a:latin typeface="Consolas" panose="020B0609020204030204" pitchFamily="49" charset="0"/>
              </a:rPr>
              <a:t> : {</a:t>
            </a:r>
          </a:p>
          <a:p>
            <a:r>
              <a:rPr lang="en-US" sz="1600" dirty="0">
                <a:solidFill>
                  <a:srgbClr val="A31515"/>
                </a:solidFill>
                <a:latin typeface="Consolas" panose="020B0609020204030204" pitchFamily="49" charset="0"/>
              </a:rPr>
              <a:t>     	"age"</a:t>
            </a:r>
            <a:r>
              <a:rPr lang="en-US" sz="1600" dirty="0">
                <a:solidFill>
                  <a:srgbClr val="000000"/>
                </a:solidFill>
                <a:latin typeface="Consolas" panose="020B0609020204030204" pitchFamily="49" charset="0"/>
              </a:rPr>
              <a:t> : </a:t>
            </a:r>
            <a:r>
              <a:rPr lang="en-US" sz="1600" dirty="0">
                <a:solidFill>
                  <a:srgbClr val="09885A"/>
                </a:solidFill>
                <a:latin typeface="Consolas" panose="020B0609020204030204" pitchFamily="49" charset="0"/>
              </a:rPr>
              <a:t>18</a:t>
            </a:r>
            <a:r>
              <a:rPr lang="en-US" sz="1600" dirty="0">
                <a:solidFill>
                  <a:srgbClr val="000000"/>
                </a:solidFill>
                <a:latin typeface="Consolas" panose="020B0609020204030204" pitchFamily="49" charset="0"/>
              </a:rPr>
              <a:t>,</a:t>
            </a:r>
          </a:p>
          <a:p>
            <a:r>
              <a:rPr lang="en-US" sz="1600" dirty="0">
                <a:solidFill>
                  <a:srgbClr val="A31515"/>
                </a:solidFill>
                <a:latin typeface="Consolas" panose="020B0609020204030204" pitchFamily="49" charset="0"/>
              </a:rPr>
              <a:t>	"email"</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"jirawatee@gmail.com"</a:t>
            </a:r>
            <a:r>
              <a:rPr lang="en-US" sz="1600" dirty="0">
                <a:solidFill>
                  <a:srgbClr val="000000"/>
                </a:solidFill>
                <a:latin typeface="Consolas" panose="020B0609020204030204" pitchFamily="49" charset="0"/>
              </a:rPr>
              <a:t>,</a:t>
            </a:r>
          </a:p>
          <a:p>
            <a:r>
              <a:rPr lang="en-US" sz="1600" dirty="0">
                <a:solidFill>
                  <a:srgbClr val="A31515"/>
                </a:solidFill>
                <a:latin typeface="Consolas" panose="020B0609020204030204" pitchFamily="49" charset="0"/>
              </a:rPr>
              <a:t>	"location"</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SuratThani</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A31515"/>
                </a:solidFill>
                <a:latin typeface="Consolas" panose="020B0609020204030204" pitchFamily="49" charset="0"/>
              </a:rPr>
              <a:t>	"name"</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Jirawat</a:t>
            </a:r>
            <a:r>
              <a:rPr lang="en-US" sz="1600" dirty="0">
                <a:solidFill>
                  <a:srgbClr val="A31515"/>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p>
          <a:p>
            <a:r>
              <a:rPr lang="en-US" sz="1600" dirty="0">
                <a:solidFill>
                  <a:srgbClr val="A31515"/>
                </a:solidFill>
                <a:latin typeface="Consolas" panose="020B0609020204030204" pitchFamily="49" charset="0"/>
              </a:rPr>
              <a:t>    "2"</a:t>
            </a:r>
            <a:r>
              <a:rPr lang="en-US" sz="1600" dirty="0">
                <a:solidFill>
                  <a:srgbClr val="000000"/>
                </a:solidFill>
                <a:latin typeface="Consolas" panose="020B0609020204030204" pitchFamily="49" charset="0"/>
              </a:rPr>
              <a:t> : {</a:t>
            </a:r>
          </a:p>
          <a:p>
            <a:r>
              <a:rPr lang="en-US" sz="1600" dirty="0">
                <a:solidFill>
                  <a:srgbClr val="A31515"/>
                </a:solidFill>
                <a:latin typeface="Consolas" panose="020B0609020204030204" pitchFamily="49" charset="0"/>
              </a:rPr>
              <a:t>	"age"</a:t>
            </a:r>
            <a:r>
              <a:rPr lang="en-US" sz="1600" dirty="0">
                <a:solidFill>
                  <a:srgbClr val="000000"/>
                </a:solidFill>
                <a:latin typeface="Consolas" panose="020B0609020204030204" pitchFamily="49" charset="0"/>
              </a:rPr>
              <a:t> : </a:t>
            </a:r>
            <a:r>
              <a:rPr lang="en-US" sz="1600" dirty="0">
                <a:solidFill>
                  <a:srgbClr val="09885A"/>
                </a:solidFill>
                <a:latin typeface="Consolas" panose="020B0609020204030204" pitchFamily="49" charset="0"/>
              </a:rPr>
              <a:t>32</a:t>
            </a:r>
            <a:r>
              <a:rPr lang="en-US" sz="1600" dirty="0">
                <a:solidFill>
                  <a:srgbClr val="000000"/>
                </a:solidFill>
                <a:latin typeface="Consolas" panose="020B0609020204030204" pitchFamily="49" charset="0"/>
              </a:rPr>
              <a:t>,</a:t>
            </a:r>
          </a:p>
          <a:p>
            <a:r>
              <a:rPr lang="en-US" sz="1600" dirty="0">
                <a:solidFill>
                  <a:srgbClr val="A31515"/>
                </a:solidFill>
                <a:latin typeface="Consolas" panose="020B0609020204030204" pitchFamily="49" charset="0"/>
              </a:rPr>
              <a:t>	"email"</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"firebasethailand@gmail.com"</a:t>
            </a:r>
            <a:r>
              <a:rPr lang="en-US" sz="1600" dirty="0">
                <a:solidFill>
                  <a:srgbClr val="000000"/>
                </a:solidFill>
                <a:latin typeface="Consolas" panose="020B0609020204030204" pitchFamily="49" charset="0"/>
              </a:rPr>
              <a:t>,</a:t>
            </a:r>
          </a:p>
          <a:p>
            <a:r>
              <a:rPr lang="en-US" sz="1600" dirty="0">
                <a:solidFill>
                  <a:srgbClr val="A31515"/>
                </a:solidFill>
                <a:latin typeface="Consolas" panose="020B0609020204030204" pitchFamily="49" charset="0"/>
              </a:rPr>
              <a:t>	"location"</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"Bangkok"</a:t>
            </a:r>
            <a:r>
              <a:rPr lang="en-US" sz="1600" dirty="0">
                <a:solidFill>
                  <a:srgbClr val="000000"/>
                </a:solidFill>
                <a:latin typeface="Consolas" panose="020B0609020204030204" pitchFamily="49" charset="0"/>
              </a:rPr>
              <a:t>,</a:t>
            </a:r>
          </a:p>
          <a:p>
            <a:r>
              <a:rPr lang="en-US" sz="1600" dirty="0">
                <a:solidFill>
                  <a:srgbClr val="A31515"/>
                </a:solidFill>
                <a:latin typeface="Consolas" panose="020B0609020204030204" pitchFamily="49" charset="0"/>
              </a:rPr>
              <a:t>	"name"</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FirebaseThailand</a:t>
            </a:r>
            <a:r>
              <a:rPr lang="en-US" sz="1600" dirty="0">
                <a:solidFill>
                  <a:srgbClr val="A31515"/>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
        <p:nvSpPr>
          <p:cNvPr id="8" name="TextBox 7"/>
          <p:cNvSpPr txBox="1"/>
          <p:nvPr/>
        </p:nvSpPr>
        <p:spPr>
          <a:xfrm>
            <a:off x="400729" y="2191891"/>
            <a:ext cx="11181671" cy="707886"/>
          </a:xfrm>
          <a:prstGeom prst="rect">
            <a:avLst/>
          </a:prstGeom>
          <a:noFill/>
        </p:spPr>
        <p:txBody>
          <a:bodyPr wrap="square" rtlCol="0">
            <a:spAutoFit/>
          </a:bodyPr>
          <a:lstStyle/>
          <a:p>
            <a:r>
              <a:rPr lang="en-US" sz="4000" dirty="0">
                <a:latin typeface="Bahnschrift" panose="020B0502040204020203" pitchFamily="34" charset="0"/>
              </a:rPr>
              <a:t>Firebase Database</a:t>
            </a:r>
          </a:p>
        </p:txBody>
      </p:sp>
    </p:spTree>
    <p:extLst>
      <p:ext uri="{BB962C8B-B14F-4D97-AF65-F5344CB8AC3E}">
        <p14:creationId xmlns:p14="http://schemas.microsoft.com/office/powerpoint/2010/main" val="21399433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1798" y="852078"/>
            <a:ext cx="6543410" cy="5693866"/>
          </a:xfrm>
          <a:prstGeom prst="rect">
            <a:avLst/>
          </a:prstGeom>
        </p:spPr>
        <p:txBody>
          <a:bodyPr wrap="square">
            <a:spAutoFit/>
          </a:bodyPr>
          <a:lstStyle/>
          <a:p>
            <a:r>
              <a:rPr lang="en-US" sz="1600" dirty="0">
                <a:solidFill>
                  <a:srgbClr val="000000"/>
                </a:solidFill>
                <a:latin typeface="Consolas" panose="020B0609020204030204" pitchFamily="49" charset="0"/>
              </a:rPr>
              <a:t># </a:t>
            </a:r>
            <a:r>
              <a:rPr lang="en-US" sz="1600" dirty="0">
                <a:solidFill>
                  <a:srgbClr val="09885A"/>
                </a:solidFill>
                <a:latin typeface="Consolas" panose="020B0609020204030204" pitchFamily="49" charset="0"/>
              </a:rPr>
              <a:t>1.</a:t>
            </a:r>
            <a:r>
              <a:rPr lang="en-US" sz="1600" dirty="0">
                <a:solidFill>
                  <a:srgbClr val="000000"/>
                </a:solidFill>
                <a:latin typeface="Consolas" panose="020B0609020204030204" pitchFamily="49" charset="0"/>
              </a:rPr>
              <a:t> Select a user by UID</a:t>
            </a:r>
          </a:p>
          <a:p>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9885A"/>
                </a:solidFill>
                <a:latin typeface="Consolas" panose="020B0609020204030204" pitchFamily="49" charset="0"/>
              </a:rPr>
              <a:t>2.</a:t>
            </a:r>
            <a:r>
              <a:rPr lang="en-US" sz="1600" dirty="0">
                <a:solidFill>
                  <a:srgbClr val="000000"/>
                </a:solidFill>
                <a:latin typeface="Consolas" panose="020B0609020204030204" pitchFamily="49" charset="0"/>
              </a:rPr>
              <a:t> Find a user by email address</a:t>
            </a:r>
          </a:p>
          <a:p>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9885A"/>
                </a:solidFill>
                <a:latin typeface="Consolas" panose="020B0609020204030204" pitchFamily="49" charset="0"/>
              </a:rPr>
              <a:t>3.</a:t>
            </a:r>
            <a:r>
              <a:rPr lang="en-US" sz="1600" dirty="0">
                <a:solidFill>
                  <a:srgbClr val="000000"/>
                </a:solidFill>
                <a:latin typeface="Consolas" panose="020B0609020204030204" pitchFamily="49" charset="0"/>
              </a:rPr>
              <a:t> Limit to </a:t>
            </a:r>
            <a:r>
              <a:rPr lang="en-US" sz="1600" dirty="0">
                <a:solidFill>
                  <a:srgbClr val="09885A"/>
                </a:solidFill>
                <a:latin typeface="Consolas" panose="020B0609020204030204" pitchFamily="49" charset="0"/>
              </a:rPr>
              <a:t>10</a:t>
            </a:r>
            <a:r>
              <a:rPr lang="en-US" sz="1600" dirty="0">
                <a:solidFill>
                  <a:srgbClr val="000000"/>
                </a:solidFill>
                <a:latin typeface="Consolas" panose="020B0609020204030204" pitchFamily="49" charset="0"/>
              </a:rPr>
              <a:t> users</a:t>
            </a:r>
          </a:p>
          <a:p>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9885A"/>
                </a:solidFill>
                <a:latin typeface="Consolas" panose="020B0609020204030204" pitchFamily="49" charset="0"/>
              </a:rPr>
              <a:t>4.</a:t>
            </a:r>
            <a:r>
              <a:rPr lang="en-US" sz="1600" dirty="0">
                <a:solidFill>
                  <a:srgbClr val="000000"/>
                </a:solidFill>
                <a:latin typeface="Consolas" panose="020B0609020204030204" pitchFamily="49" charset="0"/>
              </a:rPr>
              <a:t> Get all users names that start </a:t>
            </a:r>
            <a:r>
              <a:rPr lang="en-US" sz="1600" dirty="0">
                <a:solidFill>
                  <a:srgbClr val="0000FF"/>
                </a:solidFill>
                <a:latin typeface="Consolas" panose="020B0609020204030204" pitchFamily="49" charset="0"/>
              </a:rPr>
              <a:t>with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'F'</a:t>
            </a:r>
          </a:p>
          <a:p>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9885A"/>
                </a:solidFill>
                <a:latin typeface="Consolas" panose="020B0609020204030204" pitchFamily="49" charset="0"/>
              </a:rPr>
              <a:t>5.</a:t>
            </a:r>
            <a:r>
              <a:rPr lang="en-US" sz="1600" dirty="0">
                <a:solidFill>
                  <a:srgbClr val="000000"/>
                </a:solidFill>
                <a:latin typeface="Consolas" panose="020B0609020204030204" pitchFamily="49" charset="0"/>
              </a:rPr>
              <a:t> Get all users who are age less than </a:t>
            </a:r>
            <a:r>
              <a:rPr lang="en-US" sz="1600" dirty="0">
                <a:solidFill>
                  <a:srgbClr val="09885A"/>
                </a:solidFill>
                <a:latin typeface="Consolas" panose="020B0609020204030204" pitchFamily="49" charset="0"/>
              </a:rPr>
              <a:t>25</a:t>
            </a:r>
          </a:p>
          <a:p>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9885A"/>
                </a:solidFill>
                <a:latin typeface="Consolas" panose="020B0609020204030204" pitchFamily="49" charset="0"/>
              </a:rPr>
              <a:t>6.</a:t>
            </a:r>
            <a:r>
              <a:rPr lang="en-US" sz="1600" dirty="0">
                <a:solidFill>
                  <a:srgbClr val="000000"/>
                </a:solidFill>
                <a:latin typeface="Consolas" panose="020B0609020204030204" pitchFamily="49" charset="0"/>
              </a:rPr>
              <a:t> Get all users who are age greater than </a:t>
            </a:r>
            <a:r>
              <a:rPr lang="en-US" sz="1600" dirty="0">
                <a:solidFill>
                  <a:srgbClr val="09885A"/>
                </a:solidFill>
                <a:latin typeface="Consolas" panose="020B0609020204030204" pitchFamily="49" charset="0"/>
              </a:rPr>
              <a:t>25</a:t>
            </a:r>
          </a:p>
          <a:p>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9885A"/>
                </a:solidFill>
                <a:latin typeface="Consolas" panose="020B0609020204030204" pitchFamily="49" charset="0"/>
              </a:rPr>
              <a:t>7.</a:t>
            </a:r>
            <a:r>
              <a:rPr lang="en-US" sz="1600" dirty="0">
                <a:solidFill>
                  <a:srgbClr val="000000"/>
                </a:solidFill>
                <a:latin typeface="Consolas" panose="020B0609020204030204" pitchFamily="49" charset="0"/>
              </a:rPr>
              <a:t> Get all users who are age between </a:t>
            </a:r>
            <a:r>
              <a:rPr lang="en-US" sz="1600" dirty="0">
                <a:solidFill>
                  <a:srgbClr val="09885A"/>
                </a:solidFill>
                <a:latin typeface="Consolas" panose="020B0609020204030204" pitchFamily="49" charset="0"/>
              </a:rPr>
              <a:t>18</a:t>
            </a:r>
            <a:r>
              <a:rPr lang="en-US" sz="1600" dirty="0">
                <a:solidFill>
                  <a:srgbClr val="000000"/>
                </a:solidFill>
                <a:latin typeface="Consolas" panose="020B0609020204030204" pitchFamily="49" charset="0"/>
              </a:rPr>
              <a:t> and </a:t>
            </a:r>
            <a:r>
              <a:rPr lang="en-US" sz="1600" dirty="0">
                <a:solidFill>
                  <a:srgbClr val="09885A"/>
                </a:solidFill>
                <a:latin typeface="Consolas" panose="020B0609020204030204" pitchFamily="49" charset="0"/>
              </a:rPr>
              <a:t>32</a:t>
            </a:r>
          </a:p>
          <a:p>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9885A"/>
                </a:solidFill>
                <a:latin typeface="Consolas" panose="020B0609020204030204" pitchFamily="49" charset="0"/>
              </a:rPr>
              <a:t>8.</a:t>
            </a:r>
            <a:r>
              <a:rPr lang="en-US" sz="1600" dirty="0">
                <a:solidFill>
                  <a:srgbClr val="000000"/>
                </a:solidFill>
                <a:latin typeface="Consolas" panose="020B0609020204030204" pitchFamily="49" charset="0"/>
              </a:rPr>
              <a:t> Get all users who are </a:t>
            </a:r>
            <a:r>
              <a:rPr lang="en-US" sz="1600" dirty="0">
                <a:solidFill>
                  <a:srgbClr val="09885A"/>
                </a:solidFill>
                <a:latin typeface="Consolas" panose="020B0609020204030204" pitchFamily="49" charset="0"/>
              </a:rPr>
              <a:t>32</a:t>
            </a:r>
            <a:r>
              <a:rPr lang="en-US" sz="1600" dirty="0">
                <a:solidFill>
                  <a:srgbClr val="000000"/>
                </a:solidFill>
                <a:latin typeface="Consolas" panose="020B0609020204030204" pitchFamily="49" charset="0"/>
              </a:rPr>
              <a:t> and live </a:t>
            </a:r>
            <a:r>
              <a:rPr lang="en-US" sz="1600" dirty="0">
                <a:solidFill>
                  <a:srgbClr val="0000FF"/>
                </a:solidFill>
                <a:latin typeface="Consolas" panose="020B0609020204030204" pitchFamily="49" charset="0"/>
              </a:rPr>
              <a:t>in</a:t>
            </a:r>
            <a:r>
              <a:rPr lang="en-US" sz="1600" dirty="0">
                <a:solidFill>
                  <a:srgbClr val="000000"/>
                </a:solidFill>
                <a:latin typeface="Consolas" panose="020B0609020204030204" pitchFamily="49" charset="0"/>
              </a:rPr>
              <a:t> Bangkok</a:t>
            </a:r>
            <a:endParaRPr lang="en-US" sz="1600" b="0" dirty="0">
              <a:solidFill>
                <a:srgbClr val="000000"/>
              </a:solidFill>
              <a:effectLst/>
              <a:latin typeface="Consolas" panose="020B0609020204030204" pitchFamily="49" charset="0"/>
            </a:endParaRPr>
          </a:p>
        </p:txBody>
      </p:sp>
      <p:sp>
        <p:nvSpPr>
          <p:cNvPr id="3" name="TextBox 2"/>
          <p:cNvSpPr txBox="1"/>
          <p:nvPr/>
        </p:nvSpPr>
        <p:spPr>
          <a:xfrm>
            <a:off x="400729" y="144192"/>
            <a:ext cx="11181671" cy="707886"/>
          </a:xfrm>
          <a:prstGeom prst="rect">
            <a:avLst/>
          </a:prstGeom>
          <a:noFill/>
        </p:spPr>
        <p:txBody>
          <a:bodyPr wrap="square" rtlCol="0">
            <a:spAutoFit/>
          </a:bodyPr>
          <a:lstStyle/>
          <a:p>
            <a:r>
              <a:rPr lang="en-US" sz="4000" dirty="0">
                <a:latin typeface="Bahnschrift" panose="020B0502040204020203" pitchFamily="34" charset="0"/>
              </a:rPr>
              <a:t>SQL Query</a:t>
            </a:r>
          </a:p>
        </p:txBody>
      </p:sp>
      <p:sp>
        <p:nvSpPr>
          <p:cNvPr id="4" name="Rectangle 3"/>
          <p:cNvSpPr/>
          <p:nvPr/>
        </p:nvSpPr>
        <p:spPr>
          <a:xfrm>
            <a:off x="1198248" y="1221410"/>
            <a:ext cx="4176143" cy="338554"/>
          </a:xfrm>
          <a:prstGeom prst="rect">
            <a:avLst/>
          </a:prstGeom>
        </p:spPr>
        <p:txBody>
          <a:bodyPr wrap="none">
            <a:spAutoFit/>
          </a:bodyPr>
          <a:lstStyle/>
          <a:p>
            <a:pPr marL="285750" indent="-285750">
              <a:buFont typeface="Arial" panose="020B0604020202020204" pitchFamily="34" charset="0"/>
              <a:buChar char="•"/>
            </a:pPr>
            <a:r>
              <a:rPr lang="en-US" sz="1600" dirty="0">
                <a:solidFill>
                  <a:srgbClr val="000000"/>
                </a:solidFill>
                <a:latin typeface="Consolas" panose="020B0609020204030204" pitchFamily="49" charset="0"/>
              </a:rPr>
              <a:t>SELECT * FROM Users WHERE </a:t>
            </a:r>
            <a:r>
              <a:rPr lang="en-US" sz="1600" dirty="0" err="1">
                <a:solidFill>
                  <a:srgbClr val="000000"/>
                </a:solidFill>
                <a:latin typeface="Consolas" panose="020B0609020204030204" pitchFamily="49" charset="0"/>
              </a:rPr>
              <a:t>uid</a:t>
            </a:r>
            <a:r>
              <a:rPr lang="en-US" sz="1600" dirty="0">
                <a:solidFill>
                  <a:srgbClr val="000000"/>
                </a:solidFill>
                <a:latin typeface="Consolas" panose="020B0609020204030204" pitchFamily="49" charset="0"/>
              </a:rPr>
              <a:t> = </a:t>
            </a:r>
            <a:r>
              <a:rPr lang="en-US" sz="1600" dirty="0">
                <a:solidFill>
                  <a:srgbClr val="09885A"/>
                </a:solidFill>
                <a:latin typeface="Consolas" panose="020B0609020204030204" pitchFamily="49" charset="0"/>
              </a:rPr>
              <a:t>1</a:t>
            </a:r>
            <a:endParaRPr lang="en-US" sz="1600" b="0" dirty="0">
              <a:solidFill>
                <a:srgbClr val="000000"/>
              </a:solidFill>
              <a:effectLst/>
              <a:latin typeface="Consolas" panose="020B0609020204030204" pitchFamily="49" charset="0"/>
            </a:endParaRPr>
          </a:p>
        </p:txBody>
      </p:sp>
      <p:sp>
        <p:nvSpPr>
          <p:cNvPr id="5" name="Rectangle 4"/>
          <p:cNvSpPr/>
          <p:nvPr/>
        </p:nvSpPr>
        <p:spPr>
          <a:xfrm>
            <a:off x="1198248" y="1929296"/>
            <a:ext cx="8047630"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0000"/>
                </a:solidFill>
                <a:latin typeface="Consolas" panose="020B0609020204030204" pitchFamily="49" charset="0"/>
              </a:rPr>
              <a:t>SELECT * FROM users WHERE email = </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firebasethailand@gmail.com</a:t>
            </a:r>
            <a:r>
              <a:rPr lang="en-US" sz="1600" dirty="0">
                <a:solidFill>
                  <a:srgbClr val="A31515"/>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
        <p:nvSpPr>
          <p:cNvPr id="6" name="Rectangle 5"/>
          <p:cNvSpPr/>
          <p:nvPr/>
        </p:nvSpPr>
        <p:spPr>
          <a:xfrm>
            <a:off x="1198248" y="2637182"/>
            <a:ext cx="3615092" cy="338554"/>
          </a:xfrm>
          <a:prstGeom prst="rect">
            <a:avLst/>
          </a:prstGeom>
        </p:spPr>
        <p:txBody>
          <a:bodyPr wrap="none">
            <a:spAutoFit/>
          </a:bodyPr>
          <a:lstStyle/>
          <a:p>
            <a:pPr marL="285750" indent="-285750">
              <a:buFont typeface="Arial" panose="020B0604020202020204" pitchFamily="34" charset="0"/>
              <a:buChar char="•"/>
            </a:pPr>
            <a:r>
              <a:rPr lang="en-US" sz="1600" dirty="0">
                <a:solidFill>
                  <a:srgbClr val="000000"/>
                </a:solidFill>
                <a:latin typeface="Consolas" panose="020B0609020204030204" pitchFamily="49" charset="0"/>
              </a:rPr>
              <a:t>SELECT * FROM users LIMIT </a:t>
            </a:r>
            <a:r>
              <a:rPr lang="en-US" sz="1600" dirty="0">
                <a:solidFill>
                  <a:srgbClr val="09885A"/>
                </a:solidFill>
                <a:latin typeface="Consolas" panose="020B0609020204030204" pitchFamily="49" charset="0"/>
              </a:rPr>
              <a:t>10</a:t>
            </a:r>
            <a:endParaRPr lang="en-US" sz="1600" b="0" dirty="0">
              <a:solidFill>
                <a:srgbClr val="000000"/>
              </a:solidFill>
              <a:effectLst/>
              <a:latin typeface="Consolas" panose="020B0609020204030204" pitchFamily="49" charset="0"/>
            </a:endParaRPr>
          </a:p>
        </p:txBody>
      </p:sp>
      <p:sp>
        <p:nvSpPr>
          <p:cNvPr id="7" name="Rectangle 6"/>
          <p:cNvSpPr/>
          <p:nvPr/>
        </p:nvSpPr>
        <p:spPr>
          <a:xfrm>
            <a:off x="1198248" y="3361824"/>
            <a:ext cx="4961615" cy="338554"/>
          </a:xfrm>
          <a:prstGeom prst="rect">
            <a:avLst/>
          </a:prstGeom>
        </p:spPr>
        <p:txBody>
          <a:bodyPr wrap="none">
            <a:spAutoFit/>
          </a:bodyPr>
          <a:lstStyle/>
          <a:p>
            <a:pPr marL="285750" indent="-285750">
              <a:buFont typeface="Arial" panose="020B0604020202020204" pitchFamily="34" charset="0"/>
              <a:buChar char="•"/>
            </a:pPr>
            <a:r>
              <a:rPr lang="en-US" sz="1600" dirty="0">
                <a:solidFill>
                  <a:srgbClr val="000000"/>
                </a:solidFill>
                <a:latin typeface="Consolas" panose="020B0609020204030204" pitchFamily="49" charset="0"/>
              </a:rPr>
              <a:t>SELECT * FROM users WHERE name LIKE </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F%</a:t>
            </a:r>
            <a:r>
              <a:rPr lang="en-US" sz="1600" dirty="0">
                <a:solidFill>
                  <a:srgbClr val="A31515"/>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
        <p:nvSpPr>
          <p:cNvPr id="8" name="Rectangle 7"/>
          <p:cNvSpPr/>
          <p:nvPr/>
        </p:nvSpPr>
        <p:spPr>
          <a:xfrm>
            <a:off x="1198248" y="4086466"/>
            <a:ext cx="4176143" cy="338554"/>
          </a:xfrm>
          <a:prstGeom prst="rect">
            <a:avLst/>
          </a:prstGeom>
        </p:spPr>
        <p:txBody>
          <a:bodyPr wrap="none">
            <a:spAutoFit/>
          </a:bodyPr>
          <a:lstStyle/>
          <a:p>
            <a:pPr marL="285750" indent="-285750">
              <a:buFont typeface="Arial" panose="020B0604020202020204" pitchFamily="34" charset="0"/>
              <a:buChar char="•"/>
            </a:pPr>
            <a:r>
              <a:rPr lang="en-US" sz="1600" dirty="0">
                <a:solidFill>
                  <a:srgbClr val="000000"/>
                </a:solidFill>
                <a:latin typeface="Consolas" panose="020B0609020204030204" pitchFamily="49" charset="0"/>
              </a:rPr>
              <a:t>SELECT * FROM user WHERE age &lt; </a:t>
            </a:r>
            <a:r>
              <a:rPr lang="en-US" sz="1600" dirty="0">
                <a:solidFill>
                  <a:srgbClr val="09885A"/>
                </a:solidFill>
                <a:latin typeface="Consolas" panose="020B0609020204030204" pitchFamily="49" charset="0"/>
              </a:rPr>
              <a:t>25</a:t>
            </a:r>
            <a:endParaRPr lang="en-US" sz="1600" b="0" dirty="0">
              <a:solidFill>
                <a:srgbClr val="000000"/>
              </a:solidFill>
              <a:effectLst/>
              <a:latin typeface="Consolas" panose="020B0609020204030204" pitchFamily="49" charset="0"/>
            </a:endParaRPr>
          </a:p>
        </p:txBody>
      </p:sp>
      <p:sp>
        <p:nvSpPr>
          <p:cNvPr id="9" name="Rectangle 8"/>
          <p:cNvSpPr/>
          <p:nvPr/>
        </p:nvSpPr>
        <p:spPr>
          <a:xfrm>
            <a:off x="1198248" y="4798255"/>
            <a:ext cx="6096000" cy="338554"/>
          </a:xfrm>
          <a:prstGeom prst="rect">
            <a:avLst/>
          </a:prstGeom>
        </p:spPr>
        <p:txBody>
          <a:bodyPr>
            <a:spAutoFit/>
          </a:bodyPr>
          <a:lstStyle/>
          <a:p>
            <a:pPr marL="285750" indent="-285750">
              <a:buFont typeface="Arial" panose="020B0604020202020204" pitchFamily="34" charset="0"/>
              <a:buChar char="•"/>
            </a:pPr>
            <a:r>
              <a:rPr lang="en-US" sz="1600" dirty="0">
                <a:solidFill>
                  <a:srgbClr val="000000"/>
                </a:solidFill>
                <a:latin typeface="Consolas" panose="020B0609020204030204" pitchFamily="49" charset="0"/>
              </a:rPr>
              <a:t>SELECT * FROM users WHERE age &gt;= </a:t>
            </a:r>
            <a:r>
              <a:rPr lang="en-US" sz="1600" dirty="0">
                <a:solidFill>
                  <a:srgbClr val="09885A"/>
                </a:solidFill>
                <a:latin typeface="Consolas" panose="020B0609020204030204" pitchFamily="49" charset="0"/>
              </a:rPr>
              <a:t>25</a:t>
            </a:r>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
        <p:nvSpPr>
          <p:cNvPr id="10" name="Rectangle 9"/>
          <p:cNvSpPr/>
          <p:nvPr/>
        </p:nvSpPr>
        <p:spPr>
          <a:xfrm>
            <a:off x="1198248" y="5526350"/>
            <a:ext cx="6096000" cy="338554"/>
          </a:xfrm>
          <a:prstGeom prst="rect">
            <a:avLst/>
          </a:prstGeom>
        </p:spPr>
        <p:txBody>
          <a:bodyPr>
            <a:spAutoFit/>
          </a:bodyPr>
          <a:lstStyle/>
          <a:p>
            <a:pPr marL="285750" indent="-285750">
              <a:buFont typeface="Arial" panose="020B0604020202020204" pitchFamily="34" charset="0"/>
              <a:buChar char="•"/>
            </a:pPr>
            <a:r>
              <a:rPr lang="en-US" sz="1600" dirty="0">
                <a:solidFill>
                  <a:srgbClr val="000000"/>
                </a:solidFill>
                <a:latin typeface="Consolas" panose="020B0609020204030204" pitchFamily="49" charset="0"/>
              </a:rPr>
              <a:t>SELECT * FROM users WHERE age &gt;= </a:t>
            </a:r>
            <a:r>
              <a:rPr lang="en-US" sz="1600" dirty="0">
                <a:solidFill>
                  <a:srgbClr val="09885A"/>
                </a:solidFill>
                <a:latin typeface="Consolas" panose="020B0609020204030204" pitchFamily="49" charset="0"/>
              </a:rPr>
              <a:t>18</a:t>
            </a:r>
            <a:r>
              <a:rPr lang="en-US" sz="1600" dirty="0">
                <a:solidFill>
                  <a:srgbClr val="000000"/>
                </a:solidFill>
                <a:latin typeface="Consolas" panose="020B0609020204030204" pitchFamily="49" charset="0"/>
              </a:rPr>
              <a:t> &amp;&amp; age &lt;= </a:t>
            </a:r>
            <a:r>
              <a:rPr lang="en-US" sz="1600" dirty="0">
                <a:solidFill>
                  <a:srgbClr val="09885A"/>
                </a:solidFill>
                <a:latin typeface="Consolas" panose="020B0609020204030204" pitchFamily="49" charset="0"/>
              </a:rPr>
              <a:t>32</a:t>
            </a:r>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
        <p:nvSpPr>
          <p:cNvPr id="11" name="Rectangle 10"/>
          <p:cNvSpPr/>
          <p:nvPr/>
        </p:nvSpPr>
        <p:spPr>
          <a:xfrm>
            <a:off x="1179979" y="6254445"/>
            <a:ext cx="8388824"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0000"/>
                </a:solidFill>
                <a:latin typeface="Consolas" panose="020B0609020204030204" pitchFamily="49" charset="0"/>
              </a:rPr>
              <a:t>SELECT * FROM users WHERE age = </a:t>
            </a:r>
            <a:r>
              <a:rPr lang="en-US" sz="1600" dirty="0">
                <a:solidFill>
                  <a:srgbClr val="09885A"/>
                </a:solidFill>
                <a:latin typeface="Consolas" panose="020B0609020204030204" pitchFamily="49" charset="0"/>
              </a:rPr>
              <a:t>32</a:t>
            </a:r>
            <a:r>
              <a:rPr lang="en-US" sz="1600" dirty="0">
                <a:solidFill>
                  <a:srgbClr val="000000"/>
                </a:solidFill>
                <a:latin typeface="Consolas" panose="020B0609020204030204" pitchFamily="49" charset="0"/>
              </a:rPr>
              <a:t> &amp;&amp; Location = </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Bangkok</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5135738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1798" y="772566"/>
            <a:ext cx="6543410" cy="5693866"/>
          </a:xfrm>
          <a:prstGeom prst="rect">
            <a:avLst/>
          </a:prstGeom>
        </p:spPr>
        <p:txBody>
          <a:bodyPr wrap="square">
            <a:spAutoFit/>
          </a:bodyPr>
          <a:lstStyle/>
          <a:p>
            <a:r>
              <a:rPr lang="en-US" sz="1600" dirty="0">
                <a:solidFill>
                  <a:srgbClr val="000000"/>
                </a:solidFill>
                <a:latin typeface="Consolas" panose="020B0609020204030204" pitchFamily="49" charset="0"/>
              </a:rPr>
              <a:t># </a:t>
            </a:r>
            <a:r>
              <a:rPr lang="en-US" sz="1600" dirty="0">
                <a:solidFill>
                  <a:srgbClr val="09885A"/>
                </a:solidFill>
                <a:latin typeface="Consolas" panose="020B0609020204030204" pitchFamily="49" charset="0"/>
              </a:rPr>
              <a:t>1.</a:t>
            </a:r>
            <a:r>
              <a:rPr lang="en-US" sz="1600" dirty="0">
                <a:solidFill>
                  <a:srgbClr val="000000"/>
                </a:solidFill>
                <a:latin typeface="Consolas" panose="020B0609020204030204" pitchFamily="49" charset="0"/>
              </a:rPr>
              <a:t> Select a user by UID</a:t>
            </a:r>
          </a:p>
          <a:p>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9885A"/>
                </a:solidFill>
                <a:latin typeface="Consolas" panose="020B0609020204030204" pitchFamily="49" charset="0"/>
              </a:rPr>
              <a:t>2.</a:t>
            </a:r>
            <a:r>
              <a:rPr lang="en-US" sz="1600" dirty="0">
                <a:solidFill>
                  <a:srgbClr val="000000"/>
                </a:solidFill>
                <a:latin typeface="Consolas" panose="020B0609020204030204" pitchFamily="49" charset="0"/>
              </a:rPr>
              <a:t> Find a user by email address</a:t>
            </a:r>
          </a:p>
          <a:p>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9885A"/>
                </a:solidFill>
                <a:latin typeface="Consolas" panose="020B0609020204030204" pitchFamily="49" charset="0"/>
              </a:rPr>
              <a:t>3.</a:t>
            </a:r>
            <a:r>
              <a:rPr lang="en-US" sz="1600" dirty="0">
                <a:solidFill>
                  <a:srgbClr val="000000"/>
                </a:solidFill>
                <a:latin typeface="Consolas" panose="020B0609020204030204" pitchFamily="49" charset="0"/>
              </a:rPr>
              <a:t> Limit to </a:t>
            </a:r>
            <a:r>
              <a:rPr lang="en-US" sz="1600" dirty="0">
                <a:solidFill>
                  <a:srgbClr val="09885A"/>
                </a:solidFill>
                <a:latin typeface="Consolas" panose="020B0609020204030204" pitchFamily="49" charset="0"/>
              </a:rPr>
              <a:t>10</a:t>
            </a:r>
            <a:r>
              <a:rPr lang="en-US" sz="1600" dirty="0">
                <a:solidFill>
                  <a:srgbClr val="000000"/>
                </a:solidFill>
                <a:latin typeface="Consolas" panose="020B0609020204030204" pitchFamily="49" charset="0"/>
              </a:rPr>
              <a:t> users</a:t>
            </a:r>
          </a:p>
          <a:p>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9885A"/>
                </a:solidFill>
                <a:latin typeface="Consolas" panose="020B0609020204030204" pitchFamily="49" charset="0"/>
              </a:rPr>
              <a:t>4.</a:t>
            </a:r>
            <a:r>
              <a:rPr lang="en-US" sz="1600" dirty="0">
                <a:solidFill>
                  <a:srgbClr val="000000"/>
                </a:solidFill>
                <a:latin typeface="Consolas" panose="020B0609020204030204" pitchFamily="49" charset="0"/>
              </a:rPr>
              <a:t> Get all users names that start </a:t>
            </a:r>
            <a:r>
              <a:rPr lang="en-US" sz="1600" dirty="0">
                <a:solidFill>
                  <a:srgbClr val="0000FF"/>
                </a:solidFill>
                <a:latin typeface="Consolas" panose="020B0609020204030204" pitchFamily="49" charset="0"/>
              </a:rPr>
              <a:t>with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'F'</a:t>
            </a:r>
          </a:p>
          <a:p>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9885A"/>
                </a:solidFill>
                <a:latin typeface="Consolas" panose="020B0609020204030204" pitchFamily="49" charset="0"/>
              </a:rPr>
              <a:t>5.</a:t>
            </a:r>
            <a:r>
              <a:rPr lang="en-US" sz="1600" dirty="0">
                <a:solidFill>
                  <a:srgbClr val="000000"/>
                </a:solidFill>
                <a:latin typeface="Consolas" panose="020B0609020204030204" pitchFamily="49" charset="0"/>
              </a:rPr>
              <a:t> Get all users who are age less than </a:t>
            </a:r>
            <a:r>
              <a:rPr lang="en-US" sz="1600" dirty="0">
                <a:solidFill>
                  <a:srgbClr val="09885A"/>
                </a:solidFill>
                <a:latin typeface="Consolas" panose="020B0609020204030204" pitchFamily="49" charset="0"/>
              </a:rPr>
              <a:t>25</a:t>
            </a:r>
          </a:p>
          <a:p>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9885A"/>
                </a:solidFill>
                <a:latin typeface="Consolas" panose="020B0609020204030204" pitchFamily="49" charset="0"/>
              </a:rPr>
              <a:t>6.</a:t>
            </a:r>
            <a:r>
              <a:rPr lang="en-US" sz="1600" dirty="0">
                <a:solidFill>
                  <a:srgbClr val="000000"/>
                </a:solidFill>
                <a:latin typeface="Consolas" panose="020B0609020204030204" pitchFamily="49" charset="0"/>
              </a:rPr>
              <a:t> Get all users who are age greater than </a:t>
            </a:r>
            <a:r>
              <a:rPr lang="en-US" sz="1600" dirty="0">
                <a:solidFill>
                  <a:srgbClr val="09885A"/>
                </a:solidFill>
                <a:latin typeface="Consolas" panose="020B0609020204030204" pitchFamily="49" charset="0"/>
              </a:rPr>
              <a:t>25</a:t>
            </a:r>
          </a:p>
          <a:p>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9885A"/>
                </a:solidFill>
                <a:latin typeface="Consolas" panose="020B0609020204030204" pitchFamily="49" charset="0"/>
              </a:rPr>
              <a:t>7.</a:t>
            </a:r>
            <a:r>
              <a:rPr lang="en-US" sz="1600" dirty="0">
                <a:solidFill>
                  <a:srgbClr val="000000"/>
                </a:solidFill>
                <a:latin typeface="Consolas" panose="020B0609020204030204" pitchFamily="49" charset="0"/>
              </a:rPr>
              <a:t> Get all users who are age between </a:t>
            </a:r>
            <a:r>
              <a:rPr lang="en-US" sz="1600" dirty="0">
                <a:solidFill>
                  <a:srgbClr val="09885A"/>
                </a:solidFill>
                <a:latin typeface="Consolas" panose="020B0609020204030204" pitchFamily="49" charset="0"/>
              </a:rPr>
              <a:t>18</a:t>
            </a:r>
            <a:r>
              <a:rPr lang="en-US" sz="1600" dirty="0">
                <a:solidFill>
                  <a:srgbClr val="000000"/>
                </a:solidFill>
                <a:latin typeface="Consolas" panose="020B0609020204030204" pitchFamily="49" charset="0"/>
              </a:rPr>
              <a:t> and </a:t>
            </a:r>
            <a:r>
              <a:rPr lang="en-US" sz="1600" dirty="0">
                <a:solidFill>
                  <a:srgbClr val="09885A"/>
                </a:solidFill>
                <a:latin typeface="Consolas" panose="020B0609020204030204" pitchFamily="49" charset="0"/>
              </a:rPr>
              <a:t>32</a:t>
            </a:r>
          </a:p>
          <a:p>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9885A"/>
                </a:solidFill>
                <a:latin typeface="Consolas" panose="020B0609020204030204" pitchFamily="49" charset="0"/>
              </a:rPr>
              <a:t>8.</a:t>
            </a:r>
            <a:r>
              <a:rPr lang="en-US" sz="1600" dirty="0">
                <a:solidFill>
                  <a:srgbClr val="000000"/>
                </a:solidFill>
                <a:latin typeface="Consolas" panose="020B0609020204030204" pitchFamily="49" charset="0"/>
              </a:rPr>
              <a:t> Get all users who are </a:t>
            </a:r>
            <a:r>
              <a:rPr lang="en-US" sz="1600" dirty="0">
                <a:solidFill>
                  <a:srgbClr val="09885A"/>
                </a:solidFill>
                <a:latin typeface="Consolas" panose="020B0609020204030204" pitchFamily="49" charset="0"/>
              </a:rPr>
              <a:t>32</a:t>
            </a:r>
            <a:r>
              <a:rPr lang="en-US" sz="1600" dirty="0">
                <a:solidFill>
                  <a:srgbClr val="000000"/>
                </a:solidFill>
                <a:latin typeface="Consolas" panose="020B0609020204030204" pitchFamily="49" charset="0"/>
              </a:rPr>
              <a:t> and live </a:t>
            </a:r>
            <a:r>
              <a:rPr lang="en-US" sz="1600" dirty="0">
                <a:solidFill>
                  <a:srgbClr val="0000FF"/>
                </a:solidFill>
                <a:latin typeface="Consolas" panose="020B0609020204030204" pitchFamily="49" charset="0"/>
              </a:rPr>
              <a:t>in</a:t>
            </a:r>
            <a:r>
              <a:rPr lang="en-US" sz="1600" dirty="0">
                <a:solidFill>
                  <a:srgbClr val="000000"/>
                </a:solidFill>
                <a:latin typeface="Consolas" panose="020B0609020204030204" pitchFamily="49" charset="0"/>
              </a:rPr>
              <a:t> Bangkok</a:t>
            </a:r>
            <a:endParaRPr lang="en-US" sz="1600" b="0" dirty="0">
              <a:solidFill>
                <a:srgbClr val="000000"/>
              </a:solidFill>
              <a:effectLst/>
              <a:latin typeface="Consolas" panose="020B0609020204030204" pitchFamily="49" charset="0"/>
            </a:endParaRPr>
          </a:p>
        </p:txBody>
      </p:sp>
      <p:sp>
        <p:nvSpPr>
          <p:cNvPr id="3" name="TextBox 2"/>
          <p:cNvSpPr txBox="1"/>
          <p:nvPr/>
        </p:nvSpPr>
        <p:spPr>
          <a:xfrm>
            <a:off x="400729" y="64680"/>
            <a:ext cx="11181671" cy="707886"/>
          </a:xfrm>
          <a:prstGeom prst="rect">
            <a:avLst/>
          </a:prstGeom>
          <a:noFill/>
        </p:spPr>
        <p:txBody>
          <a:bodyPr wrap="square" rtlCol="0">
            <a:spAutoFit/>
          </a:bodyPr>
          <a:lstStyle/>
          <a:p>
            <a:r>
              <a:rPr lang="en-US" sz="4000" dirty="0">
                <a:latin typeface="Bahnschrift" panose="020B0502040204020203" pitchFamily="34" charset="0"/>
              </a:rPr>
              <a:t>Firebase Query</a:t>
            </a:r>
          </a:p>
        </p:txBody>
      </p:sp>
      <p:sp>
        <p:nvSpPr>
          <p:cNvPr id="12" name="Rectangle 11"/>
          <p:cNvSpPr/>
          <p:nvPr/>
        </p:nvSpPr>
        <p:spPr>
          <a:xfrm>
            <a:off x="1150333" y="1141898"/>
            <a:ext cx="4400564" cy="338554"/>
          </a:xfrm>
          <a:prstGeom prst="rect">
            <a:avLst/>
          </a:prstGeom>
        </p:spPr>
        <p:txBody>
          <a:bodyPr wrap="none">
            <a:spAutoFit/>
          </a:bodyPr>
          <a:lstStyle/>
          <a:p>
            <a:pPr marL="285750" indent="-285750">
              <a:buFont typeface="Arial" panose="020B0604020202020204" pitchFamily="34" charset="0"/>
              <a:buChar char="•"/>
            </a:pPr>
            <a:r>
              <a:rPr lang="en-US" sz="1600" dirty="0" err="1">
                <a:solidFill>
                  <a:srgbClr val="000000"/>
                </a:solidFill>
                <a:latin typeface="Consolas" panose="020B0609020204030204" pitchFamily="49" charset="0"/>
              </a:rPr>
              <a:t>mRootRef.child</a:t>
            </a:r>
            <a:r>
              <a:rPr lang="en-US" sz="1600" dirty="0">
                <a:solidFill>
                  <a:srgbClr val="000000"/>
                </a:solidFill>
                <a:latin typeface="Consolas" panose="020B0609020204030204" pitchFamily="49" charset="0"/>
              </a:rPr>
              <a:t>(“users”).child(“</a:t>
            </a:r>
            <a:r>
              <a:rPr lang="en-US" sz="1600" dirty="0">
                <a:solidFill>
                  <a:srgbClr val="09885A"/>
                </a:solidFill>
                <a:latin typeface="Consolas" panose="020B0609020204030204" pitchFamily="49" charset="0"/>
              </a:rPr>
              <a:t>1</a:t>
            </a:r>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
        <p:nvSpPr>
          <p:cNvPr id="13" name="Rectangle 12"/>
          <p:cNvSpPr/>
          <p:nvPr/>
        </p:nvSpPr>
        <p:spPr>
          <a:xfrm>
            <a:off x="5372848" y="298082"/>
            <a:ext cx="6230286" cy="369332"/>
          </a:xfrm>
          <a:prstGeom prst="rect">
            <a:avLst/>
          </a:prstGeom>
        </p:spPr>
        <p:txBody>
          <a:bodyPr wrap="square">
            <a:spAutoFit/>
          </a:bodyPr>
          <a:lstStyle/>
          <a:p>
            <a:r>
              <a:rPr lang="en-US" dirty="0" err="1">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mRootRef</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firebase.database</a:t>
            </a:r>
            <a:r>
              <a:rPr lang="en-US" dirty="0">
                <a:solidFill>
                  <a:srgbClr val="000000"/>
                </a:solidFill>
                <a:latin typeface="Consolas" panose="020B0609020204030204" pitchFamily="49" charset="0"/>
              </a:rPr>
              <a:t>().ref(</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4" name="Rectangle 13"/>
          <p:cNvSpPr/>
          <p:nvPr/>
        </p:nvSpPr>
        <p:spPr>
          <a:xfrm>
            <a:off x="1150332" y="1789934"/>
            <a:ext cx="9809215" cy="338554"/>
          </a:xfrm>
          <a:prstGeom prst="rect">
            <a:avLst/>
          </a:prstGeom>
        </p:spPr>
        <p:txBody>
          <a:bodyPr wrap="square">
            <a:spAutoFit/>
          </a:bodyPr>
          <a:lstStyle/>
          <a:p>
            <a:pPr marL="285750" indent="-285750">
              <a:buFont typeface="Arial" panose="020B0604020202020204" pitchFamily="34" charset="0"/>
              <a:buChar char="•"/>
            </a:pPr>
            <a:r>
              <a:rPr lang="en-US" sz="1600" dirty="0" err="1">
                <a:solidFill>
                  <a:srgbClr val="000000"/>
                </a:solidFill>
                <a:latin typeface="Consolas" panose="020B0609020204030204" pitchFamily="49" charset="0"/>
              </a:rPr>
              <a:t>mRootRef.child</a:t>
            </a:r>
            <a:r>
              <a:rPr lang="en-US" sz="1600" dirty="0">
                <a:solidFill>
                  <a:srgbClr val="000000"/>
                </a:solidFill>
                <a:latin typeface="Consolas" panose="020B0609020204030204" pitchFamily="49" charset="0"/>
              </a:rPr>
              <a:t>(“users”).</a:t>
            </a:r>
            <a:r>
              <a:rPr lang="en-US" sz="1600" dirty="0" err="1">
                <a:solidFill>
                  <a:srgbClr val="000000"/>
                </a:solidFill>
                <a:latin typeface="Consolas" panose="020B0609020204030204" pitchFamily="49" charset="0"/>
              </a:rPr>
              <a:t>orderByChild</a:t>
            </a:r>
            <a:r>
              <a:rPr lang="en-US" sz="1600" dirty="0">
                <a:solidFill>
                  <a:srgbClr val="000000"/>
                </a:solidFill>
                <a:latin typeface="Consolas" panose="020B0609020204030204" pitchFamily="49" charset="0"/>
              </a:rPr>
              <a:t>(‘email’).</a:t>
            </a:r>
            <a:r>
              <a:rPr lang="en-US" sz="1600" dirty="0" err="1">
                <a:solidFill>
                  <a:srgbClr val="000000"/>
                </a:solidFill>
                <a:latin typeface="Consolas" panose="020B0609020204030204" pitchFamily="49" charset="0"/>
              </a:rPr>
              <a:t>equalTo</a:t>
            </a:r>
            <a:r>
              <a:rPr lang="en-US" sz="1600" dirty="0">
                <a:solidFill>
                  <a:srgbClr val="000000"/>
                </a:solidFill>
                <a:latin typeface="Consolas" panose="020B0609020204030204" pitchFamily="49" charset="0"/>
              </a:rPr>
              <a:t>(“firebasethailand@gmail.com”);</a:t>
            </a:r>
            <a:endParaRPr lang="en-US" sz="1600" b="0" dirty="0">
              <a:solidFill>
                <a:srgbClr val="000000"/>
              </a:solidFill>
              <a:effectLst/>
              <a:latin typeface="Consolas" panose="020B0609020204030204" pitchFamily="49" charset="0"/>
            </a:endParaRPr>
          </a:p>
        </p:txBody>
      </p:sp>
      <p:sp>
        <p:nvSpPr>
          <p:cNvPr id="15" name="Rectangle 14"/>
          <p:cNvSpPr/>
          <p:nvPr/>
        </p:nvSpPr>
        <p:spPr>
          <a:xfrm>
            <a:off x="1150332" y="2497820"/>
            <a:ext cx="7248939" cy="338554"/>
          </a:xfrm>
          <a:prstGeom prst="rect">
            <a:avLst/>
          </a:prstGeom>
        </p:spPr>
        <p:txBody>
          <a:bodyPr wrap="square">
            <a:spAutoFit/>
          </a:bodyPr>
          <a:lstStyle/>
          <a:p>
            <a:pPr marL="285750" indent="-285750">
              <a:buFont typeface="Arial" panose="020B0604020202020204" pitchFamily="34" charset="0"/>
              <a:buChar char="•"/>
            </a:pPr>
            <a:r>
              <a:rPr lang="en-US" sz="1600" dirty="0" err="1">
                <a:solidFill>
                  <a:srgbClr val="000000"/>
                </a:solidFill>
                <a:latin typeface="Consolas" panose="020B0609020204030204" pitchFamily="49" charset="0"/>
              </a:rPr>
              <a:t>mRootRef.child</a:t>
            </a:r>
            <a:r>
              <a:rPr lang="en-US" sz="1600" dirty="0">
                <a:solidFill>
                  <a:srgbClr val="000000"/>
                </a:solidFill>
                <a:latin typeface="Consolas" panose="020B0609020204030204" pitchFamily="49" charset="0"/>
              </a:rPr>
              <a:t>(“users”).</a:t>
            </a:r>
            <a:r>
              <a:rPr lang="en-US" sz="1600" dirty="0" err="1">
                <a:solidFill>
                  <a:srgbClr val="000000"/>
                </a:solidFill>
                <a:latin typeface="Consolas" panose="020B0609020204030204" pitchFamily="49" charset="0"/>
              </a:rPr>
              <a:t>orderByKey</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limitToFirst</a:t>
            </a:r>
            <a:r>
              <a:rPr lang="en-US" sz="1600" dirty="0">
                <a:solidFill>
                  <a:srgbClr val="000000"/>
                </a:solidFill>
                <a:latin typeface="Consolas" panose="020B0609020204030204" pitchFamily="49" charset="0"/>
              </a:rPr>
              <a:t>(</a:t>
            </a:r>
            <a:r>
              <a:rPr lang="en-US" sz="1600" dirty="0">
                <a:solidFill>
                  <a:srgbClr val="09885A"/>
                </a:solidFill>
                <a:latin typeface="Consolas" panose="020B0609020204030204" pitchFamily="49" charset="0"/>
              </a:rPr>
              <a:t>10</a:t>
            </a:r>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
        <p:nvSpPr>
          <p:cNvPr id="16" name="Rectangle 15"/>
          <p:cNvSpPr/>
          <p:nvPr/>
        </p:nvSpPr>
        <p:spPr>
          <a:xfrm>
            <a:off x="1150332" y="3245462"/>
            <a:ext cx="9981494" cy="338554"/>
          </a:xfrm>
          <a:prstGeom prst="rect">
            <a:avLst/>
          </a:prstGeom>
        </p:spPr>
        <p:txBody>
          <a:bodyPr wrap="square">
            <a:spAutoFit/>
          </a:bodyPr>
          <a:lstStyle/>
          <a:p>
            <a:pPr marL="285750" indent="-285750">
              <a:buFont typeface="Arial" panose="020B0604020202020204" pitchFamily="34" charset="0"/>
              <a:buChar char="•"/>
            </a:pPr>
            <a:r>
              <a:rPr lang="en-US" sz="1600" dirty="0" err="1">
                <a:solidFill>
                  <a:srgbClr val="000000"/>
                </a:solidFill>
                <a:latin typeface="Consolas" panose="020B0609020204030204" pitchFamily="49" charset="0"/>
              </a:rPr>
              <a:t>mRootRef.child</a:t>
            </a:r>
            <a:r>
              <a:rPr lang="en-US" sz="1600" dirty="0">
                <a:solidFill>
                  <a:srgbClr val="000000"/>
                </a:solidFill>
                <a:latin typeface="Consolas" panose="020B0609020204030204" pitchFamily="49" charset="0"/>
              </a:rPr>
              <a:t>(“users”).</a:t>
            </a:r>
            <a:r>
              <a:rPr lang="en-US" sz="1600" dirty="0" err="1">
                <a:solidFill>
                  <a:srgbClr val="000000"/>
                </a:solidFill>
                <a:latin typeface="Consolas" panose="020B0609020204030204" pitchFamily="49" charset="0"/>
              </a:rPr>
              <a:t>orderByChild</a:t>
            </a:r>
            <a:r>
              <a:rPr lang="en-US" sz="1600" dirty="0">
                <a:solidFill>
                  <a:srgbClr val="000000"/>
                </a:solidFill>
                <a:latin typeface="Consolas" panose="020B0609020204030204" pitchFamily="49" charset="0"/>
              </a:rPr>
              <a:t>(“name”).</a:t>
            </a:r>
            <a:r>
              <a:rPr lang="en-US" sz="1600" dirty="0" err="1">
                <a:solidFill>
                  <a:srgbClr val="000000"/>
                </a:solidFill>
                <a:latin typeface="Consolas" panose="020B0609020204030204" pitchFamily="49" charset="0"/>
              </a:rPr>
              <a:t>startAt</a:t>
            </a:r>
            <a:r>
              <a:rPr lang="en-US" sz="1600" dirty="0">
                <a:solidFill>
                  <a:srgbClr val="000000"/>
                </a:solidFill>
                <a:latin typeface="Consolas" panose="020B0609020204030204" pitchFamily="49" charset="0"/>
              </a:rPr>
              <a:t>(“F”);</a:t>
            </a:r>
            <a:endParaRPr lang="en-US" sz="1600" b="0" dirty="0">
              <a:solidFill>
                <a:srgbClr val="000000"/>
              </a:solidFill>
              <a:effectLst/>
              <a:latin typeface="Consolas" panose="020B0609020204030204" pitchFamily="49" charset="0"/>
            </a:endParaRPr>
          </a:p>
        </p:txBody>
      </p:sp>
      <p:sp>
        <p:nvSpPr>
          <p:cNvPr id="17" name="Rectangle 16"/>
          <p:cNvSpPr/>
          <p:nvPr/>
        </p:nvSpPr>
        <p:spPr>
          <a:xfrm>
            <a:off x="1150332" y="3993104"/>
            <a:ext cx="7288697" cy="338554"/>
          </a:xfrm>
          <a:prstGeom prst="rect">
            <a:avLst/>
          </a:prstGeom>
        </p:spPr>
        <p:txBody>
          <a:bodyPr wrap="square">
            <a:spAutoFit/>
          </a:bodyPr>
          <a:lstStyle/>
          <a:p>
            <a:pPr marL="285750" indent="-285750">
              <a:buFont typeface="Arial" panose="020B0604020202020204" pitchFamily="34" charset="0"/>
              <a:buChar char="•"/>
            </a:pPr>
            <a:r>
              <a:rPr lang="en-US" sz="1600" dirty="0" err="1">
                <a:solidFill>
                  <a:srgbClr val="000000"/>
                </a:solidFill>
                <a:latin typeface="Consolas" panose="020B0609020204030204" pitchFamily="49" charset="0"/>
              </a:rPr>
              <a:t>mRootRef.child</a:t>
            </a:r>
            <a:r>
              <a:rPr lang="en-US" sz="1600" dirty="0">
                <a:solidFill>
                  <a:srgbClr val="000000"/>
                </a:solidFill>
                <a:latin typeface="Consolas" panose="020B0609020204030204" pitchFamily="49" charset="0"/>
              </a:rPr>
              <a:t>(“users”).</a:t>
            </a:r>
            <a:r>
              <a:rPr lang="en-US" sz="1600" dirty="0" err="1">
                <a:solidFill>
                  <a:srgbClr val="000000"/>
                </a:solidFill>
                <a:latin typeface="Consolas" panose="020B0609020204030204" pitchFamily="49" charset="0"/>
              </a:rPr>
              <a:t>orderByChild</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"age"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endAt</a:t>
            </a:r>
            <a:r>
              <a:rPr lang="en-US" sz="1600" dirty="0">
                <a:solidFill>
                  <a:srgbClr val="000000"/>
                </a:solidFill>
                <a:latin typeface="Consolas" panose="020B0609020204030204" pitchFamily="49" charset="0"/>
              </a:rPr>
              <a:t>(</a:t>
            </a:r>
            <a:r>
              <a:rPr lang="en-US" sz="1600" dirty="0">
                <a:solidFill>
                  <a:srgbClr val="09885A"/>
                </a:solidFill>
                <a:latin typeface="Consolas" panose="020B0609020204030204" pitchFamily="49" charset="0"/>
              </a:rPr>
              <a:t>25</a:t>
            </a:r>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
        <p:nvSpPr>
          <p:cNvPr id="18" name="Rectangle 17"/>
          <p:cNvSpPr/>
          <p:nvPr/>
        </p:nvSpPr>
        <p:spPr>
          <a:xfrm>
            <a:off x="1150332" y="4727494"/>
            <a:ext cx="7421217" cy="338554"/>
          </a:xfrm>
          <a:prstGeom prst="rect">
            <a:avLst/>
          </a:prstGeom>
        </p:spPr>
        <p:txBody>
          <a:bodyPr wrap="square">
            <a:spAutoFit/>
          </a:bodyPr>
          <a:lstStyle/>
          <a:p>
            <a:pPr marL="285750" indent="-285750">
              <a:buFont typeface="Arial" panose="020B0604020202020204" pitchFamily="34" charset="0"/>
              <a:buChar char="•"/>
            </a:pPr>
            <a:r>
              <a:rPr lang="en-US" sz="1600" dirty="0" err="1">
                <a:solidFill>
                  <a:srgbClr val="000000"/>
                </a:solidFill>
                <a:latin typeface="Consolas" panose="020B0609020204030204" pitchFamily="49" charset="0"/>
              </a:rPr>
              <a:t>mRootRef.child</a:t>
            </a:r>
            <a:r>
              <a:rPr lang="en-US" sz="1600" dirty="0">
                <a:solidFill>
                  <a:srgbClr val="000000"/>
                </a:solidFill>
                <a:latin typeface="Consolas" panose="020B0609020204030204" pitchFamily="49" charset="0"/>
              </a:rPr>
              <a:t>(“users”).</a:t>
            </a:r>
            <a:r>
              <a:rPr lang="en-US" sz="1600" dirty="0" err="1">
                <a:solidFill>
                  <a:srgbClr val="000000"/>
                </a:solidFill>
                <a:latin typeface="Consolas" panose="020B0609020204030204" pitchFamily="49" charset="0"/>
              </a:rPr>
              <a:t>orderByChild</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"age"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startAt</a:t>
            </a:r>
            <a:r>
              <a:rPr lang="en-US" sz="1600" dirty="0">
                <a:solidFill>
                  <a:srgbClr val="000000"/>
                </a:solidFill>
                <a:latin typeface="Consolas" panose="020B0609020204030204" pitchFamily="49" charset="0"/>
              </a:rPr>
              <a:t>(</a:t>
            </a:r>
            <a:r>
              <a:rPr lang="en-US" sz="1600" dirty="0">
                <a:solidFill>
                  <a:srgbClr val="09885A"/>
                </a:solidFill>
                <a:latin typeface="Consolas" panose="020B0609020204030204" pitchFamily="49" charset="0"/>
              </a:rPr>
              <a:t>25</a:t>
            </a:r>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
        <p:nvSpPr>
          <p:cNvPr id="19" name="Rectangle 18"/>
          <p:cNvSpPr/>
          <p:nvPr/>
        </p:nvSpPr>
        <p:spPr>
          <a:xfrm>
            <a:off x="1150332" y="5478547"/>
            <a:ext cx="8083826" cy="338554"/>
          </a:xfrm>
          <a:prstGeom prst="rect">
            <a:avLst/>
          </a:prstGeom>
        </p:spPr>
        <p:txBody>
          <a:bodyPr wrap="square">
            <a:spAutoFit/>
          </a:bodyPr>
          <a:lstStyle/>
          <a:p>
            <a:pPr marL="285750" indent="-285750">
              <a:buFont typeface="Arial" panose="020B0604020202020204" pitchFamily="34" charset="0"/>
              <a:buChar char="•"/>
            </a:pPr>
            <a:r>
              <a:rPr lang="en-US" sz="1600" dirty="0" err="1">
                <a:solidFill>
                  <a:srgbClr val="000000"/>
                </a:solidFill>
                <a:latin typeface="Consolas" panose="020B0609020204030204" pitchFamily="49" charset="0"/>
              </a:rPr>
              <a:t>mRootRef.child</a:t>
            </a:r>
            <a:r>
              <a:rPr lang="en-US" sz="1600" dirty="0">
                <a:solidFill>
                  <a:srgbClr val="000000"/>
                </a:solidFill>
                <a:latin typeface="Consolas" panose="020B0609020204030204" pitchFamily="49" charset="0"/>
              </a:rPr>
              <a:t>(“users”).</a:t>
            </a:r>
            <a:r>
              <a:rPr lang="en-US" sz="1600" dirty="0" err="1">
                <a:solidFill>
                  <a:srgbClr val="000000"/>
                </a:solidFill>
                <a:latin typeface="Consolas" panose="020B0609020204030204" pitchFamily="49" charset="0"/>
              </a:rPr>
              <a:t>orderByChild</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"age"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startAt</a:t>
            </a:r>
            <a:r>
              <a:rPr lang="en-US" sz="1600" dirty="0">
                <a:solidFill>
                  <a:srgbClr val="000000"/>
                </a:solidFill>
                <a:latin typeface="Consolas" panose="020B0609020204030204" pitchFamily="49" charset="0"/>
              </a:rPr>
              <a:t>(</a:t>
            </a:r>
            <a:r>
              <a:rPr lang="en-US" sz="1600" dirty="0">
                <a:solidFill>
                  <a:srgbClr val="09885A"/>
                </a:solidFill>
                <a:latin typeface="Consolas" panose="020B0609020204030204" pitchFamily="49" charset="0"/>
              </a:rPr>
              <a:t>18</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endAt</a:t>
            </a:r>
            <a:r>
              <a:rPr lang="en-US" sz="1600" dirty="0">
                <a:solidFill>
                  <a:srgbClr val="000000"/>
                </a:solidFill>
                <a:latin typeface="Consolas" panose="020B0609020204030204" pitchFamily="49" charset="0"/>
              </a:rPr>
              <a:t>(</a:t>
            </a:r>
            <a:r>
              <a:rPr lang="en-US" sz="1600" dirty="0">
                <a:solidFill>
                  <a:srgbClr val="09885A"/>
                </a:solidFill>
                <a:latin typeface="Consolas" panose="020B0609020204030204" pitchFamily="49" charset="0"/>
              </a:rPr>
              <a:t>32</a:t>
            </a:r>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
        <p:nvSpPr>
          <p:cNvPr id="20" name="Rectangle 19"/>
          <p:cNvSpPr/>
          <p:nvPr/>
        </p:nvSpPr>
        <p:spPr>
          <a:xfrm>
            <a:off x="1150332" y="6243528"/>
            <a:ext cx="6096000" cy="338554"/>
          </a:xfrm>
          <a:prstGeom prst="rect">
            <a:avLst/>
          </a:prstGeom>
        </p:spPr>
        <p:txBody>
          <a:bodyPr>
            <a:spAutoFit/>
          </a:bodyPr>
          <a:lstStyle/>
          <a:p>
            <a:pPr marL="285750" indent="-285750">
              <a:buFont typeface="Arial" panose="020B0604020202020204" pitchFamily="34" charset="0"/>
              <a:buChar char="•"/>
            </a:pPr>
            <a:endParaRPr lang="en-US" sz="1600" b="0" dirty="0">
              <a:solidFill>
                <a:srgbClr val="000000"/>
              </a:solidFill>
              <a:effectLst/>
              <a:latin typeface="Consolas" panose="020B0609020204030204" pitchFamily="49" charset="0"/>
            </a:endParaRPr>
          </a:p>
        </p:txBody>
      </p:sp>
      <p:sp>
        <p:nvSpPr>
          <p:cNvPr id="21" name="Rectangle 20"/>
          <p:cNvSpPr/>
          <p:nvPr/>
        </p:nvSpPr>
        <p:spPr>
          <a:xfrm>
            <a:off x="1150331" y="6198388"/>
            <a:ext cx="8205703" cy="584775"/>
          </a:xfrm>
          <a:prstGeom prst="rect">
            <a:avLst/>
          </a:prstGeom>
        </p:spPr>
        <p:txBody>
          <a:bodyPr wrap="square">
            <a:spAutoFit/>
          </a:bodyPr>
          <a:lstStyle/>
          <a:p>
            <a:pPr marL="285750" indent="-285750">
              <a:buFont typeface="Arial" panose="020B0604020202020204" pitchFamily="34" charset="0"/>
              <a:buChar char="•"/>
            </a:pPr>
            <a:r>
              <a:rPr lang="en-US" sz="1600" dirty="0" err="1">
                <a:solidFill>
                  <a:srgbClr val="000000"/>
                </a:solidFill>
                <a:latin typeface="Consolas" panose="020B0609020204030204" pitchFamily="49" charset="0"/>
              </a:rPr>
              <a:t>mRootRef.child</a:t>
            </a:r>
            <a:r>
              <a:rPr lang="en-US" sz="1600" dirty="0">
                <a:solidFill>
                  <a:srgbClr val="000000"/>
                </a:solidFill>
                <a:latin typeface="Consolas" panose="020B0609020204030204" pitchFamily="49" charset="0"/>
              </a:rPr>
              <a:t>(“users”).</a:t>
            </a:r>
            <a:r>
              <a:rPr lang="en-US" sz="1600" dirty="0" err="1">
                <a:solidFill>
                  <a:srgbClr val="000000"/>
                </a:solidFill>
                <a:latin typeface="Consolas" panose="020B0609020204030204" pitchFamily="49" charset="0"/>
              </a:rPr>
              <a:t>orderByChild</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"age"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equalTo</a:t>
            </a:r>
            <a:r>
              <a:rPr lang="en-US" sz="1600" dirty="0">
                <a:solidFill>
                  <a:srgbClr val="000000"/>
                </a:solidFill>
                <a:latin typeface="Consolas" panose="020B0609020204030204" pitchFamily="49" charset="0"/>
              </a:rPr>
              <a:t>(</a:t>
            </a:r>
            <a:r>
              <a:rPr lang="en-US" sz="1600" dirty="0">
                <a:solidFill>
                  <a:srgbClr val="09885A"/>
                </a:solidFill>
                <a:latin typeface="Consolas" panose="020B0609020204030204" pitchFamily="49" charset="0"/>
              </a:rPr>
              <a:t>32</a:t>
            </a:r>
            <a:r>
              <a:rPr lang="en-US" sz="1600" dirty="0">
                <a:solidFill>
                  <a:srgbClr val="000000"/>
                </a:solidFill>
                <a:latin typeface="Consolas" panose="020B0609020204030204" pitchFamily="49" charset="0"/>
              </a:rPr>
              <a:t>)</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orderByChild</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"location"</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equalTo</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"Bangkok"</a:t>
            </a:r>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9938253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13716000" cy="6858000"/>
          </a:xfrm>
          <a:prstGeom prst="rect">
            <a:avLst/>
          </a:prstGeom>
        </p:spPr>
      </p:pic>
    </p:spTree>
    <p:extLst>
      <p:ext uri="{BB962C8B-B14F-4D97-AF65-F5344CB8AC3E}">
        <p14:creationId xmlns:p14="http://schemas.microsoft.com/office/powerpoint/2010/main" val="22738448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2950" y="552450"/>
            <a:ext cx="11144250" cy="369332"/>
          </a:xfrm>
          <a:prstGeom prst="rect">
            <a:avLst/>
          </a:prstGeom>
          <a:noFill/>
        </p:spPr>
        <p:txBody>
          <a:bodyPr wrap="square" rtlCol="0">
            <a:spAutoFit/>
          </a:bodyPr>
          <a:lstStyle/>
          <a:p>
            <a:endParaRPr lang="en-US" dirty="0"/>
          </a:p>
        </p:txBody>
      </p:sp>
      <p:sp>
        <p:nvSpPr>
          <p:cNvPr id="9" name="TextBox 8"/>
          <p:cNvSpPr txBox="1"/>
          <p:nvPr/>
        </p:nvSpPr>
        <p:spPr>
          <a:xfrm>
            <a:off x="283405" y="213896"/>
            <a:ext cx="10680016" cy="707886"/>
          </a:xfrm>
          <a:prstGeom prst="rect">
            <a:avLst/>
          </a:prstGeom>
          <a:noFill/>
        </p:spPr>
        <p:txBody>
          <a:bodyPr wrap="square" rtlCol="0">
            <a:spAutoFit/>
          </a:bodyPr>
          <a:lstStyle/>
          <a:p>
            <a:r>
              <a:rPr lang="en-US" sz="4000" dirty="0">
                <a:latin typeface="Arial Rounded MT Bold" panose="020F0704030504030204" pitchFamily="34" charset="0"/>
                <a:cs typeface="TH Krub" panose="02000506040000020004" pitchFamily="2" charset="-34"/>
              </a:rPr>
              <a:t>Homework</a:t>
            </a:r>
          </a:p>
        </p:txBody>
      </p:sp>
      <p:sp>
        <p:nvSpPr>
          <p:cNvPr id="6" name="TextBox 5"/>
          <p:cNvSpPr txBox="1"/>
          <p:nvPr/>
        </p:nvSpPr>
        <p:spPr>
          <a:xfrm>
            <a:off x="806546" y="1260336"/>
            <a:ext cx="10895123" cy="830997"/>
          </a:xfrm>
          <a:prstGeom prst="rect">
            <a:avLst/>
          </a:prstGeom>
          <a:noFill/>
        </p:spPr>
        <p:txBody>
          <a:bodyPr wrap="square" rtlCol="0">
            <a:spAutoFit/>
          </a:bodyPr>
          <a:lstStyle/>
          <a:p>
            <a:pPr marL="457200" lvl="0" indent="-457200" eaLnBrk="0" fontAlgn="base" hangingPunct="0">
              <a:spcBef>
                <a:spcPct val="0"/>
              </a:spcBef>
              <a:spcAft>
                <a:spcPct val="0"/>
              </a:spcAft>
              <a:buFont typeface="+mj-lt"/>
              <a:buAutoNum type="arabicPeriod"/>
            </a:pPr>
            <a:r>
              <a:rPr lang="en-US" altLang="en-US" sz="2400" dirty="0">
                <a:latin typeface="Arial Rounded MT Bold" panose="020F0704030504030204" pitchFamily="34" charset="0"/>
              </a:rPr>
              <a:t>-</a:t>
            </a:r>
          </a:p>
          <a:p>
            <a:pPr marL="457200" lvl="0" indent="-457200" eaLnBrk="0" fontAlgn="base" hangingPunct="0">
              <a:spcBef>
                <a:spcPct val="0"/>
              </a:spcBef>
              <a:spcAft>
                <a:spcPct val="0"/>
              </a:spcAft>
              <a:buFont typeface="+mj-lt"/>
              <a:buAutoNum type="arabicPeriod"/>
            </a:pPr>
            <a:endParaRPr lang="en-US" altLang="en-US" sz="2400" dirty="0">
              <a:latin typeface="Arial Rounded MT Bold" panose="020F0704030504030204" pitchFamily="34" charset="0"/>
            </a:endParaRPr>
          </a:p>
        </p:txBody>
      </p:sp>
      <p:pic>
        <p:nvPicPr>
          <p:cNvPr id="1026" name="Picture 2" descr="ผลการค้นหารูปภาพสำหรับ homework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107" y="2644465"/>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204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304" y="182216"/>
            <a:ext cx="8481392" cy="6096002"/>
          </a:xfrm>
          <a:prstGeom prst="rect">
            <a:avLst/>
          </a:prstGeom>
        </p:spPr>
      </p:pic>
    </p:spTree>
    <p:extLst>
      <p:ext uri="{BB962C8B-B14F-4D97-AF65-F5344CB8AC3E}">
        <p14:creationId xmlns:p14="http://schemas.microsoft.com/office/powerpoint/2010/main" val="30902161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3361" y="275110"/>
            <a:ext cx="10968409" cy="677108"/>
          </a:xfrm>
          <a:prstGeom prst="rect">
            <a:avLst/>
          </a:prstGeom>
        </p:spPr>
        <p:txBody>
          <a:bodyPr vert="horz" wrap="square" lIns="0" tIns="0" rIns="0" bIns="0" rtlCol="0">
            <a:spAutoFit/>
          </a:bodyPr>
          <a:lstStyle/>
          <a:p>
            <a:pPr marL="12700">
              <a:lnSpc>
                <a:spcPct val="100000"/>
              </a:lnSpc>
            </a:pPr>
            <a:r>
              <a:rPr lang="en-US" dirty="0">
                <a:latin typeface="Arial Rounded MT Bold" panose="020F0704030504030204" pitchFamily="34" charset="0"/>
              </a:rPr>
              <a:t>Reference</a:t>
            </a:r>
            <a:endParaRPr sz="4400" b="1" dirty="0">
              <a:latin typeface="Arial Rounded MT Bold" panose="020F0704030504030204" pitchFamily="34" charset="0"/>
            </a:endParaRPr>
          </a:p>
        </p:txBody>
      </p:sp>
      <p:sp>
        <p:nvSpPr>
          <p:cNvPr id="3" name="Rectangle 2"/>
          <p:cNvSpPr/>
          <p:nvPr/>
        </p:nvSpPr>
        <p:spPr>
          <a:xfrm>
            <a:off x="613989" y="1142722"/>
            <a:ext cx="11040981" cy="4524315"/>
          </a:xfrm>
          <a:prstGeom prst="rect">
            <a:avLst/>
          </a:prstGeom>
        </p:spPr>
        <p:txBody>
          <a:bodyPr wrap="square">
            <a:spAutoFit/>
          </a:bodyPr>
          <a:lstStyle/>
          <a:p>
            <a:pPr marL="457200" indent="-457200">
              <a:buFont typeface="Arial" panose="020B0604020202020204" pitchFamily="34" charset="0"/>
              <a:buChar char="•"/>
            </a:pPr>
            <a:r>
              <a:rPr lang="en-US" sz="3200" dirty="0">
                <a:solidFill>
                  <a:srgbClr val="333333"/>
                </a:solidFill>
                <a:latin typeface="TH Krub" panose="02000506040000020004" pitchFamily="2" charset="-34"/>
                <a:cs typeface="TH Krub" panose="02000506040000020004" pitchFamily="2" charset="-34"/>
                <a:hlinkClick r:id="rId2"/>
              </a:rPr>
              <a:t>https://firebase.google.com/docs</a:t>
            </a:r>
            <a:endParaRPr lang="th-TH" sz="3200" dirty="0">
              <a:solidFill>
                <a:srgbClr val="333333"/>
              </a:solidFill>
              <a:latin typeface="TH Krub" panose="02000506040000020004" pitchFamily="2" charset="-34"/>
              <a:cs typeface="TH Krub" panose="02000506040000020004" pitchFamily="2" charset="-34"/>
            </a:endParaRPr>
          </a:p>
          <a:p>
            <a:pPr marL="457200" indent="-457200">
              <a:buFont typeface="Arial" panose="020B0604020202020204" pitchFamily="34" charset="0"/>
              <a:buChar char="•"/>
            </a:pPr>
            <a:r>
              <a:rPr lang="en-US" sz="3200" dirty="0">
                <a:solidFill>
                  <a:srgbClr val="333333"/>
                </a:solidFill>
                <a:latin typeface="TH Krub" panose="02000506040000020004" pitchFamily="2" charset="-34"/>
                <a:cs typeface="TH Krub" panose="02000506040000020004" pitchFamily="2" charset="-34"/>
                <a:hlinkClick r:id="rId3"/>
              </a:rPr>
              <a:t>https://developers.ascendcorp.com/</a:t>
            </a:r>
            <a:r>
              <a:rPr lang="th-TH" sz="3200" dirty="0">
                <a:solidFill>
                  <a:srgbClr val="333333"/>
                </a:solidFill>
                <a:latin typeface="TH Krub" panose="02000506040000020004" pitchFamily="2" charset="-34"/>
                <a:cs typeface="TH Krub" panose="02000506040000020004" pitchFamily="2" charset="-34"/>
                <a:hlinkClick r:id="rId3"/>
              </a:rPr>
              <a:t>รู้จัก-</a:t>
            </a:r>
            <a:r>
              <a:rPr lang="en-US" sz="3200" dirty="0">
                <a:solidFill>
                  <a:srgbClr val="333333"/>
                </a:solidFill>
                <a:latin typeface="TH Krub" panose="02000506040000020004" pitchFamily="2" charset="-34"/>
                <a:cs typeface="TH Krub" panose="02000506040000020004" pitchFamily="2" charset="-34"/>
                <a:hlinkClick r:id="rId3"/>
              </a:rPr>
              <a:t>firebase-</a:t>
            </a:r>
            <a:r>
              <a:rPr lang="en-US" sz="3200" dirty="0" err="1">
                <a:solidFill>
                  <a:srgbClr val="333333"/>
                </a:solidFill>
                <a:latin typeface="TH Krub" panose="02000506040000020004" pitchFamily="2" charset="-34"/>
                <a:cs typeface="TH Krub" panose="02000506040000020004" pitchFamily="2" charset="-34"/>
                <a:hlinkClick r:id="rId3"/>
              </a:rPr>
              <a:t>realtime</a:t>
            </a:r>
            <a:r>
              <a:rPr lang="en-US" sz="3200" dirty="0">
                <a:solidFill>
                  <a:srgbClr val="333333"/>
                </a:solidFill>
                <a:latin typeface="TH Krub" panose="02000506040000020004" pitchFamily="2" charset="-34"/>
                <a:cs typeface="TH Krub" panose="02000506040000020004" pitchFamily="2" charset="-34"/>
                <a:hlinkClick r:id="rId3"/>
              </a:rPr>
              <a:t>-database-</a:t>
            </a:r>
            <a:r>
              <a:rPr lang="th-TH" sz="3200" dirty="0">
                <a:solidFill>
                  <a:srgbClr val="333333"/>
                </a:solidFill>
                <a:latin typeface="TH Krub" panose="02000506040000020004" pitchFamily="2" charset="-34"/>
                <a:cs typeface="TH Krub" panose="02000506040000020004" pitchFamily="2" charset="-34"/>
                <a:hlinkClick r:id="rId3"/>
              </a:rPr>
              <a:t>ตั้งแต่-</a:t>
            </a:r>
            <a:r>
              <a:rPr lang="en-US" sz="3200" dirty="0">
                <a:solidFill>
                  <a:srgbClr val="333333"/>
                </a:solidFill>
                <a:latin typeface="TH Krub" panose="02000506040000020004" pitchFamily="2" charset="-34"/>
                <a:cs typeface="TH Krub" panose="02000506040000020004" pitchFamily="2" charset="-34"/>
                <a:hlinkClick r:id="rId3"/>
              </a:rPr>
              <a:t>zero-</a:t>
            </a:r>
            <a:r>
              <a:rPr lang="th-TH" sz="3200" dirty="0">
                <a:solidFill>
                  <a:srgbClr val="333333"/>
                </a:solidFill>
                <a:latin typeface="TH Krub" panose="02000506040000020004" pitchFamily="2" charset="-34"/>
                <a:cs typeface="TH Krub" panose="02000506040000020004" pitchFamily="2" charset="-34"/>
                <a:hlinkClick r:id="rId3"/>
              </a:rPr>
              <a:t>จนเป็น-</a:t>
            </a:r>
            <a:r>
              <a:rPr lang="en-US" sz="3200" dirty="0">
                <a:solidFill>
                  <a:srgbClr val="333333"/>
                </a:solidFill>
                <a:latin typeface="TH Krub" panose="02000506040000020004" pitchFamily="2" charset="-34"/>
                <a:cs typeface="TH Krub" panose="02000506040000020004" pitchFamily="2" charset="-34"/>
                <a:hlinkClick r:id="rId3"/>
              </a:rPr>
              <a:t>hero-5d09210e6fd6</a:t>
            </a:r>
            <a:r>
              <a:rPr lang="th-TH" sz="3200" dirty="0">
                <a:solidFill>
                  <a:srgbClr val="333333"/>
                </a:solidFill>
                <a:latin typeface="TH Krub" panose="02000506040000020004" pitchFamily="2" charset="-34"/>
                <a:cs typeface="TH Krub" panose="02000506040000020004" pitchFamily="2" charset="-34"/>
                <a:hlinkClick r:id="rId3"/>
              </a:rPr>
              <a:t>ฃ</a:t>
            </a:r>
            <a:endParaRPr lang="th-TH" sz="3200" dirty="0">
              <a:solidFill>
                <a:srgbClr val="333333"/>
              </a:solidFill>
              <a:latin typeface="TH Krub" panose="02000506040000020004" pitchFamily="2" charset="-34"/>
              <a:cs typeface="TH Krub" panose="02000506040000020004" pitchFamily="2" charset="-34"/>
            </a:endParaRPr>
          </a:p>
          <a:p>
            <a:pPr marL="457200" indent="-457200">
              <a:buFont typeface="Arial" panose="020B0604020202020204" pitchFamily="34" charset="0"/>
              <a:buChar char="•"/>
            </a:pPr>
            <a:r>
              <a:rPr lang="en-US" sz="3200" dirty="0">
                <a:solidFill>
                  <a:srgbClr val="333333"/>
                </a:solidFill>
                <a:latin typeface="TH Krub" panose="02000506040000020004" pitchFamily="2" charset="-34"/>
                <a:cs typeface="TH Krub" panose="02000506040000020004" pitchFamily="2" charset="-34"/>
                <a:hlinkClick r:id="rId4"/>
              </a:rPr>
              <a:t>https://developers.ascendcorp.com/</a:t>
            </a:r>
            <a:r>
              <a:rPr lang="th-TH" sz="3200" dirty="0">
                <a:solidFill>
                  <a:srgbClr val="333333"/>
                </a:solidFill>
                <a:latin typeface="TH Krub" panose="02000506040000020004" pitchFamily="2" charset="-34"/>
                <a:cs typeface="TH Krub" panose="02000506040000020004" pitchFamily="2" charset="-34"/>
                <a:hlinkClick r:id="rId4"/>
              </a:rPr>
              <a:t>มาทำความเข้าใจกับ-</a:t>
            </a:r>
            <a:r>
              <a:rPr lang="en-US" sz="3200" dirty="0" err="1">
                <a:solidFill>
                  <a:srgbClr val="333333"/>
                </a:solidFill>
                <a:latin typeface="TH Krub" panose="02000506040000020004" pitchFamily="2" charset="-34"/>
                <a:cs typeface="TH Krub" panose="02000506040000020004" pitchFamily="2" charset="-34"/>
                <a:hlinkClick r:id="rId4"/>
              </a:rPr>
              <a:t>sql</a:t>
            </a:r>
            <a:r>
              <a:rPr lang="en-US" sz="3200" dirty="0">
                <a:solidFill>
                  <a:srgbClr val="333333"/>
                </a:solidFill>
                <a:latin typeface="TH Krub" panose="02000506040000020004" pitchFamily="2" charset="-34"/>
                <a:cs typeface="TH Krub" panose="02000506040000020004" pitchFamily="2" charset="-34"/>
                <a:hlinkClick r:id="rId4"/>
              </a:rPr>
              <a:t>-database-</a:t>
            </a:r>
            <a:r>
              <a:rPr lang="th-TH" sz="3200" dirty="0">
                <a:solidFill>
                  <a:srgbClr val="333333"/>
                </a:solidFill>
                <a:latin typeface="TH Krub" panose="02000506040000020004" pitchFamily="2" charset="-34"/>
                <a:cs typeface="TH Krub" panose="02000506040000020004" pitchFamily="2" charset="-34"/>
                <a:hlinkClick r:id="rId4"/>
              </a:rPr>
              <a:t>และ-</a:t>
            </a:r>
            <a:r>
              <a:rPr lang="en-US" sz="3200" dirty="0">
                <a:solidFill>
                  <a:srgbClr val="333333"/>
                </a:solidFill>
                <a:latin typeface="TH Krub" panose="02000506040000020004" pitchFamily="2" charset="-34"/>
                <a:cs typeface="TH Krub" panose="02000506040000020004" pitchFamily="2" charset="-34"/>
                <a:hlinkClick r:id="rId4"/>
              </a:rPr>
              <a:t>firebase-database-</a:t>
            </a:r>
            <a:r>
              <a:rPr lang="th-TH" sz="3200" dirty="0">
                <a:solidFill>
                  <a:srgbClr val="333333"/>
                </a:solidFill>
                <a:latin typeface="TH Krub" panose="02000506040000020004" pitchFamily="2" charset="-34"/>
                <a:cs typeface="TH Krub" panose="02000506040000020004" pitchFamily="2" charset="-34"/>
                <a:hlinkClick r:id="rId4"/>
              </a:rPr>
              <a:t>กันเถอะ-4</a:t>
            </a:r>
            <a:r>
              <a:rPr lang="en-US" sz="3200" dirty="0">
                <a:solidFill>
                  <a:srgbClr val="333333"/>
                </a:solidFill>
                <a:latin typeface="TH Krub" panose="02000506040000020004" pitchFamily="2" charset="-34"/>
                <a:cs typeface="TH Krub" panose="02000506040000020004" pitchFamily="2" charset="-34"/>
                <a:hlinkClick r:id="rId4"/>
              </a:rPr>
              <a:t>aed4a19e339</a:t>
            </a:r>
            <a:endParaRPr lang="th-TH" sz="3200" dirty="0">
              <a:solidFill>
                <a:srgbClr val="333333"/>
              </a:solidFill>
              <a:latin typeface="TH Krub" panose="02000506040000020004" pitchFamily="2" charset="-34"/>
              <a:cs typeface="TH Krub" panose="02000506040000020004" pitchFamily="2" charset="-34"/>
            </a:endParaRPr>
          </a:p>
          <a:p>
            <a:pPr marL="457200" indent="-457200">
              <a:buFont typeface="Arial" panose="020B0604020202020204" pitchFamily="34" charset="0"/>
              <a:buChar char="•"/>
            </a:pPr>
            <a:r>
              <a:rPr lang="en-US" sz="3200" dirty="0">
                <a:latin typeface="TH Krub" panose="02000506040000020004" pitchFamily="2" charset="-34"/>
                <a:cs typeface="TH Krub" panose="02000506040000020004" pitchFamily="2" charset="-34"/>
                <a:hlinkClick r:id="rId5"/>
              </a:rPr>
              <a:t>https://appdividend.com/2017/07/22/react-firebase-tutorial/</a:t>
            </a:r>
            <a:endParaRPr lang="th-TH" sz="3200" dirty="0">
              <a:solidFill>
                <a:srgbClr val="333333"/>
              </a:solidFill>
              <a:latin typeface="TH Krub" panose="02000506040000020004" pitchFamily="2" charset="-34"/>
              <a:cs typeface="TH Krub" panose="02000506040000020004" pitchFamily="2" charset="-34"/>
            </a:endParaRPr>
          </a:p>
          <a:p>
            <a:pPr marL="457200" indent="-457200">
              <a:buFont typeface="Arial" panose="020B0604020202020204" pitchFamily="34" charset="0"/>
              <a:buChar char="•"/>
            </a:pPr>
            <a:r>
              <a:rPr lang="en-US" sz="3200" b="1" dirty="0">
                <a:latin typeface="TH Krub" panose="02000506040000020004" pitchFamily="2" charset="-34"/>
                <a:cs typeface="TH Krub" panose="02000506040000020004" pitchFamily="2" charset="-34"/>
              </a:rPr>
              <a:t>React: Functional Web Development with React and Redux</a:t>
            </a:r>
            <a:r>
              <a:rPr lang="en-US" sz="3200" dirty="0">
                <a:latin typeface="TH Krub" panose="02000506040000020004" pitchFamily="2" charset="-34"/>
                <a:cs typeface="TH Krub" panose="02000506040000020004" pitchFamily="2" charset="-34"/>
              </a:rPr>
              <a:t> 1st Edition, Kindle Edition</a:t>
            </a:r>
          </a:p>
          <a:p>
            <a:pPr marL="457200" indent="-457200">
              <a:buFont typeface="Arial" panose="020B0604020202020204" pitchFamily="34" charset="0"/>
              <a:buChar char="•"/>
            </a:pPr>
            <a:endParaRPr lang="en-US" sz="3200" dirty="0">
              <a:solidFill>
                <a:srgbClr val="333333"/>
              </a:solidFill>
              <a:effectLst/>
              <a:latin typeface="TH Krub" panose="02000506040000020004" pitchFamily="2" charset="-34"/>
              <a:cs typeface="TH Krub" panose="02000506040000020004" pitchFamily="2" charset="-34"/>
            </a:endParaRPr>
          </a:p>
        </p:txBody>
      </p:sp>
    </p:spTree>
    <p:extLst>
      <p:ext uri="{BB962C8B-B14F-4D97-AF65-F5344CB8AC3E}">
        <p14:creationId xmlns:p14="http://schemas.microsoft.com/office/powerpoint/2010/main" val="435192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48379" y="6004340"/>
            <a:ext cx="9774995" cy="707886"/>
          </a:xfrm>
          <a:prstGeom prst="rect">
            <a:avLst/>
          </a:prstGeom>
          <a:noFill/>
        </p:spPr>
        <p:txBody>
          <a:bodyPr wrap="square" rtlCol="0">
            <a:spAutoFit/>
          </a:bodyPr>
          <a:lstStyle/>
          <a:p>
            <a:r>
              <a:rPr lang="en-US" sz="4000" b="1" dirty="0">
                <a:solidFill>
                  <a:schemeClr val="bg1">
                    <a:lumMod val="95000"/>
                  </a:schemeClr>
                </a:solidFill>
                <a:latin typeface="Century Gothic" panose="020B0502020202020204" pitchFamily="34" charset="0"/>
              </a:rPr>
              <a:t>Collaborate across devices with ease</a:t>
            </a:r>
          </a:p>
        </p:txBody>
      </p:sp>
      <p:pic>
        <p:nvPicPr>
          <p:cNvPr id="7172" name="Picture 4" descr="https://lh3.googleusercontent.com/_bDoT7335qmtesp34g-j-j5M1ckkvyOHMuoP7lY6b80MOY9rsiK-AmM5NdeQbH7tZZE-42LUf187e_J6ZmJZI7Nw8FB09A=s8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494152" cy="703499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810538" y="5777775"/>
            <a:ext cx="7381462" cy="1015663"/>
          </a:xfrm>
          <a:prstGeom prst="rect">
            <a:avLst/>
          </a:prstGeom>
        </p:spPr>
        <p:txBody>
          <a:bodyPr wrap="square">
            <a:spAutoFit/>
          </a:bodyPr>
          <a:lstStyle/>
          <a:p>
            <a:r>
              <a:rPr lang="en-US" sz="2000" dirty="0" err="1">
                <a:solidFill>
                  <a:schemeClr val="bg1"/>
                </a:solidFill>
                <a:latin typeface="Bahnschrift Light" panose="020B0502040204020203" pitchFamily="34" charset="0"/>
              </a:rPr>
              <a:t>Realtime</a:t>
            </a:r>
            <a:r>
              <a:rPr lang="en-US" sz="2000" dirty="0">
                <a:solidFill>
                  <a:schemeClr val="bg1"/>
                </a:solidFill>
                <a:latin typeface="Bahnschrift Light" panose="020B0502040204020203" pitchFamily="34" charset="0"/>
              </a:rPr>
              <a:t> syncing makes it easy for your users to access their data from any device: web or mobile, and it helps your users collaborate with one another.</a:t>
            </a:r>
          </a:p>
        </p:txBody>
      </p:sp>
      <p:sp>
        <p:nvSpPr>
          <p:cNvPr id="8" name="TextBox 7"/>
          <p:cNvSpPr txBox="1"/>
          <p:nvPr/>
        </p:nvSpPr>
        <p:spPr>
          <a:xfrm>
            <a:off x="230395" y="225287"/>
            <a:ext cx="4871691" cy="1323439"/>
          </a:xfrm>
          <a:prstGeom prst="rect">
            <a:avLst/>
          </a:prstGeom>
          <a:noFill/>
        </p:spPr>
        <p:txBody>
          <a:bodyPr wrap="square" rtlCol="0">
            <a:spAutoFit/>
          </a:bodyPr>
          <a:lstStyle/>
          <a:p>
            <a:r>
              <a:rPr lang="en-US" sz="4000" dirty="0">
                <a:solidFill>
                  <a:schemeClr val="bg1"/>
                </a:solidFill>
                <a:latin typeface="Bahnschrift" panose="020B0502040204020203" pitchFamily="34" charset="0"/>
              </a:rPr>
              <a:t>Collaborate across </a:t>
            </a:r>
            <a:endParaRPr lang="th-TH" sz="4000" dirty="0">
              <a:solidFill>
                <a:schemeClr val="bg1"/>
              </a:solidFill>
              <a:latin typeface="Bahnschrift" panose="020B0502040204020203" pitchFamily="34" charset="0"/>
            </a:endParaRPr>
          </a:p>
          <a:p>
            <a:r>
              <a:rPr lang="en-US" sz="4000" dirty="0">
                <a:solidFill>
                  <a:schemeClr val="bg1"/>
                </a:solidFill>
                <a:latin typeface="Bahnschrift" panose="020B0502040204020203" pitchFamily="34" charset="0"/>
              </a:rPr>
              <a:t>devices with ease</a:t>
            </a:r>
          </a:p>
        </p:txBody>
      </p:sp>
    </p:spTree>
    <p:extLst>
      <p:ext uri="{BB962C8B-B14F-4D97-AF65-F5344CB8AC3E}">
        <p14:creationId xmlns:p14="http://schemas.microsoft.com/office/powerpoint/2010/main" val="601816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3.googleusercontent.com/HyVsA51_ExDAlBAk3IBPqFVwDZ3T4ZSfGAUMRtRqqRVQ_rMyhs_pQ_gIrutykHbYZQBDYv_epexRRUiCpjj0JmMg6fBaOA=s8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94801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96" y="198783"/>
            <a:ext cx="5480304" cy="646331"/>
          </a:xfrm>
          <a:prstGeom prst="rect">
            <a:avLst/>
          </a:prstGeom>
          <a:noFill/>
        </p:spPr>
        <p:txBody>
          <a:bodyPr wrap="square" rtlCol="0">
            <a:spAutoFit/>
          </a:bodyPr>
          <a:lstStyle/>
          <a:p>
            <a:r>
              <a:rPr lang="en-US" sz="3600" dirty="0">
                <a:solidFill>
                  <a:schemeClr val="bg1">
                    <a:lumMod val="95000"/>
                  </a:schemeClr>
                </a:solidFill>
                <a:latin typeface="Bahnschrift" panose="020B0502040204020203" pitchFamily="34" charset="0"/>
              </a:rPr>
              <a:t>Build </a:t>
            </a:r>
            <a:r>
              <a:rPr lang="en-US" sz="3600" dirty="0" err="1">
                <a:solidFill>
                  <a:schemeClr val="bg1">
                    <a:lumMod val="95000"/>
                  </a:schemeClr>
                </a:solidFill>
                <a:latin typeface="Bahnschrift" panose="020B0502040204020203" pitchFamily="34" charset="0"/>
              </a:rPr>
              <a:t>serverless</a:t>
            </a:r>
            <a:r>
              <a:rPr lang="en-US" sz="3600" dirty="0">
                <a:solidFill>
                  <a:schemeClr val="bg1">
                    <a:lumMod val="95000"/>
                  </a:schemeClr>
                </a:solidFill>
                <a:latin typeface="Bahnschrift" panose="020B0502040204020203" pitchFamily="34" charset="0"/>
              </a:rPr>
              <a:t> apps</a:t>
            </a:r>
          </a:p>
        </p:txBody>
      </p:sp>
      <p:sp>
        <p:nvSpPr>
          <p:cNvPr id="4" name="Rectangle 3"/>
          <p:cNvSpPr/>
          <p:nvPr/>
        </p:nvSpPr>
        <p:spPr>
          <a:xfrm>
            <a:off x="1069469" y="1685341"/>
            <a:ext cx="4280453" cy="1015663"/>
          </a:xfrm>
          <a:prstGeom prst="rect">
            <a:avLst/>
          </a:prstGeom>
        </p:spPr>
        <p:txBody>
          <a:bodyPr wrap="square">
            <a:spAutoFit/>
          </a:bodyPr>
          <a:lstStyle/>
          <a:p>
            <a:r>
              <a:rPr lang="en-US" sz="2000" dirty="0" err="1">
                <a:solidFill>
                  <a:schemeClr val="bg1">
                    <a:lumMod val="95000"/>
                  </a:schemeClr>
                </a:solidFill>
                <a:latin typeface="Bahnschrift" panose="020B0502040204020203" pitchFamily="34" charset="0"/>
              </a:rPr>
              <a:t>Realtime</a:t>
            </a:r>
            <a:r>
              <a:rPr lang="en-US" sz="2000" dirty="0">
                <a:solidFill>
                  <a:schemeClr val="bg1">
                    <a:lumMod val="95000"/>
                  </a:schemeClr>
                </a:solidFill>
                <a:latin typeface="Bahnschrift" panose="020B0502040204020203" pitchFamily="34" charset="0"/>
              </a:rPr>
              <a:t> Database ships with mobile and web SDKs so you can build apps without the need of servers.</a:t>
            </a:r>
          </a:p>
        </p:txBody>
      </p:sp>
    </p:spTree>
    <p:extLst>
      <p:ext uri="{BB962C8B-B14F-4D97-AF65-F5344CB8AC3E}">
        <p14:creationId xmlns:p14="http://schemas.microsoft.com/office/powerpoint/2010/main" val="514218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3.googleusercontent.com/SOyN4mKkl62I0MBRHM3pU8jHRrFXTFt4Efle7NxFeHr_dKqC1YKW7N8KeQrU7LCd1Smz4zleRjp6jVKVD_QeWDieEb6hOKEJ=s8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 y="0"/>
            <a:ext cx="1217980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00730" y="144192"/>
            <a:ext cx="6026214" cy="707886"/>
          </a:xfrm>
          <a:prstGeom prst="rect">
            <a:avLst/>
          </a:prstGeom>
          <a:noFill/>
        </p:spPr>
        <p:txBody>
          <a:bodyPr wrap="square" rtlCol="0">
            <a:spAutoFit/>
          </a:bodyPr>
          <a:lstStyle/>
          <a:p>
            <a:r>
              <a:rPr lang="en-US" sz="4000" dirty="0">
                <a:solidFill>
                  <a:schemeClr val="bg1">
                    <a:lumMod val="95000"/>
                  </a:schemeClr>
                </a:solidFill>
                <a:latin typeface="Bahnschrift" panose="020B0502040204020203" pitchFamily="34" charset="0"/>
              </a:rPr>
              <a:t>Optimized for offline use</a:t>
            </a:r>
          </a:p>
        </p:txBody>
      </p:sp>
      <p:sp>
        <p:nvSpPr>
          <p:cNvPr id="4" name="Rectangle 3"/>
          <p:cNvSpPr/>
          <p:nvPr/>
        </p:nvSpPr>
        <p:spPr>
          <a:xfrm>
            <a:off x="619094" y="3429000"/>
            <a:ext cx="4280453" cy="1938992"/>
          </a:xfrm>
          <a:prstGeom prst="rect">
            <a:avLst/>
          </a:prstGeom>
        </p:spPr>
        <p:txBody>
          <a:bodyPr wrap="square">
            <a:spAutoFit/>
          </a:bodyPr>
          <a:lstStyle/>
          <a:p>
            <a:r>
              <a:rPr lang="en-US" sz="2000" dirty="0">
                <a:solidFill>
                  <a:schemeClr val="bg1">
                    <a:lumMod val="95000"/>
                  </a:schemeClr>
                </a:solidFill>
                <a:latin typeface="Bahnschrift" panose="020B0502040204020203" pitchFamily="34" charset="0"/>
              </a:rPr>
              <a:t>When your users go offline, the </a:t>
            </a:r>
            <a:r>
              <a:rPr lang="en-US" sz="2000" dirty="0" err="1">
                <a:solidFill>
                  <a:schemeClr val="bg1">
                    <a:lumMod val="95000"/>
                  </a:schemeClr>
                </a:solidFill>
                <a:latin typeface="Bahnschrift" panose="020B0502040204020203" pitchFamily="34" charset="0"/>
              </a:rPr>
              <a:t>Realtime</a:t>
            </a:r>
            <a:r>
              <a:rPr lang="en-US" sz="2000" dirty="0">
                <a:solidFill>
                  <a:schemeClr val="bg1">
                    <a:lumMod val="95000"/>
                  </a:schemeClr>
                </a:solidFill>
                <a:latin typeface="Bahnschrift" panose="020B0502040204020203" pitchFamily="34" charset="0"/>
              </a:rPr>
              <a:t> Database SDKs use local cache on the device to serve and store changes. When the device comes online, the local data is automatically synchronized.</a:t>
            </a:r>
          </a:p>
        </p:txBody>
      </p:sp>
    </p:spTree>
    <p:extLst>
      <p:ext uri="{BB962C8B-B14F-4D97-AF65-F5344CB8AC3E}">
        <p14:creationId xmlns:p14="http://schemas.microsoft.com/office/powerpoint/2010/main" val="801767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646"/>
            <a:ext cx="12192000" cy="6658708"/>
          </a:xfrm>
          <a:prstGeom prst="rect">
            <a:avLst/>
          </a:prstGeom>
        </p:spPr>
      </p:pic>
    </p:spTree>
    <p:extLst>
      <p:ext uri="{BB962C8B-B14F-4D97-AF65-F5344CB8AC3E}">
        <p14:creationId xmlns:p14="http://schemas.microsoft.com/office/powerpoint/2010/main" val="635713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12738</TotalTime>
  <Words>1036</Words>
  <Application>Microsoft Office PowerPoint</Application>
  <PresentationFormat>Widescreen</PresentationFormat>
  <Paragraphs>164</Paragraphs>
  <Slides>50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Arial</vt:lpstr>
      <vt:lpstr>Arial Rounded MT Bold</vt:lpstr>
      <vt:lpstr>Bahnschrift</vt:lpstr>
      <vt:lpstr>Bahnschrift Light</vt:lpstr>
      <vt:lpstr>Calibri</vt:lpstr>
      <vt:lpstr>Calibri Light</vt:lpstr>
      <vt:lpstr>Century Gothic</vt:lpstr>
      <vt:lpstr>Consolas</vt:lpstr>
      <vt:lpstr>Cordia New</vt:lpstr>
      <vt:lpstr>TH Krub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Fall Ceators</dc:creator>
  <cp:lastModifiedBy>Fall Ceators</cp:lastModifiedBy>
  <cp:revision>305</cp:revision>
  <dcterms:created xsi:type="dcterms:W3CDTF">2017-11-12T11:57:44Z</dcterms:created>
  <dcterms:modified xsi:type="dcterms:W3CDTF">2018-03-03T10:13:17Z</dcterms:modified>
</cp:coreProperties>
</file>